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53"/>
  </p:notesMasterIdLst>
  <p:sldIdLst>
    <p:sldId id="256" r:id="rId2"/>
    <p:sldId id="331" r:id="rId3"/>
    <p:sldId id="332" r:id="rId4"/>
    <p:sldId id="257"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33" r:id="rId30"/>
    <p:sldId id="311" r:id="rId31"/>
    <p:sldId id="310" r:id="rId32"/>
    <p:sldId id="309"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Lst>
  <p:sldSz cx="9144000" cy="5143500" type="screen16x9"/>
  <p:notesSz cx="6858000" cy="9144000"/>
  <p:embeddedFontLst>
    <p:embeddedFont>
      <p:font typeface="Champagne &amp; Limousines" panose="020B0702020202020504" pitchFamily="34" charset="0"/>
      <p:bold r:id="rId54"/>
    </p:embeddedFont>
    <p:embeddedFont>
      <p:font typeface="Homemade Apple" panose="020B0604020202020204" charset="0"/>
      <p:regular r:id="rId55"/>
    </p:embeddedFont>
    <p:embeddedFont>
      <p:font typeface="Raleway"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A17B2A-3CA6-42BB-A695-C22232B40C19}">
  <a:tblStyle styleId="{AEA17B2A-3CA6-42BB-A695-C22232B40C1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60"/>
  </p:normalViewPr>
  <p:slideViewPr>
    <p:cSldViewPr snapToGrid="0">
      <p:cViewPr varScale="1">
        <p:scale>
          <a:sx n="87" d="100"/>
          <a:sy n="87" d="100"/>
        </p:scale>
        <p:origin x="7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815836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176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03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34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73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848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544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38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548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105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795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156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978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09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13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689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00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181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000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122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337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964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83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434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484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50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944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635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88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000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23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744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937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20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486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117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128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092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551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144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719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27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708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463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869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2677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7113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35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853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036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90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955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899300" y="1991813"/>
            <a:ext cx="53454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Font typeface="Raleway"/>
              <a:buNone/>
              <a:defRPr sz="3600">
                <a:latin typeface="Raleway"/>
                <a:ea typeface="Raleway"/>
                <a:cs typeface="Raleway"/>
                <a:sym typeface="Raleway"/>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82850" y="205988"/>
            <a:ext cx="7578300" cy="11586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6"/>
          <p:cNvSpPr txBox="1">
            <a:spLocks noGrp="1"/>
          </p:cNvSpPr>
          <p:nvPr>
            <p:ph type="body" idx="1"/>
          </p:nvPr>
        </p:nvSpPr>
        <p:spPr>
          <a:xfrm>
            <a:off x="1050525" y="1364748"/>
            <a:ext cx="3418500" cy="2933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8" name="Google Shape;28;p6"/>
          <p:cNvSpPr txBox="1">
            <a:spLocks noGrp="1"/>
          </p:cNvSpPr>
          <p:nvPr>
            <p:ph type="body" idx="2"/>
          </p:nvPr>
        </p:nvSpPr>
        <p:spPr>
          <a:xfrm>
            <a:off x="4674978" y="1364748"/>
            <a:ext cx="3418500" cy="2933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9" name="Google Shape;29;p6"/>
          <p:cNvSpPr txBox="1">
            <a:spLocks noGrp="1"/>
          </p:cNvSpPr>
          <p:nvPr>
            <p:ph type="sldNum" idx="12"/>
          </p:nvPr>
        </p:nvSpPr>
        <p:spPr>
          <a:xfrm>
            <a:off x="-125" y="4903155"/>
            <a:ext cx="9144000" cy="214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00000"/>
        </a:solidFill>
        <a:effectLst/>
      </p:bgPr>
    </p:bg>
    <p:spTree>
      <p:nvGrpSpPr>
        <p:cNvPr id="1" name="Shape 5"/>
        <p:cNvGrpSpPr/>
        <p:nvPr/>
      </p:nvGrpSpPr>
      <p:grpSpPr>
        <a:xfrm>
          <a:off x="0" y="0"/>
          <a:ext cx="0" cy="0"/>
          <a:chOff x="0" y="0"/>
          <a:chExt cx="0" cy="0"/>
        </a:xfrm>
      </p:grpSpPr>
      <p:sp>
        <p:nvSpPr>
          <p:cNvPr id="6" name="Google Shape;6;p1"/>
          <p:cNvSpPr/>
          <p:nvPr/>
        </p:nvSpPr>
        <p:spPr>
          <a:xfrm>
            <a:off x="-125" y="0"/>
            <a:ext cx="9144000" cy="5154900"/>
          </a:xfrm>
          <a:prstGeom prst="rect">
            <a:avLst/>
          </a:prstGeom>
          <a:solidFill>
            <a:srgbClr val="02152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p:nvPr/>
        </p:nvSpPr>
        <p:spPr>
          <a:xfrm>
            <a:off x="195250" y="187775"/>
            <a:ext cx="8753400" cy="4767900"/>
          </a:xfrm>
          <a:prstGeom prst="rect">
            <a:avLst/>
          </a:prstGeom>
          <a:noFill/>
          <a:ln w="38100"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782850" y="205988"/>
            <a:ext cx="7578300" cy="1158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Homemade Apple"/>
              <a:buNone/>
              <a:defRPr>
                <a:solidFill>
                  <a:schemeClr val="lt1"/>
                </a:solidFill>
                <a:latin typeface="Homemade Apple"/>
                <a:ea typeface="Homemade Apple"/>
                <a:cs typeface="Homemade Apple"/>
                <a:sym typeface="Homemade Apple"/>
              </a:defRPr>
            </a:lvl1pPr>
            <a:lvl2pPr lvl="1" algn="ctr">
              <a:spcBef>
                <a:spcPts val="0"/>
              </a:spcBef>
              <a:spcAft>
                <a:spcPts val="0"/>
              </a:spcAft>
              <a:buClr>
                <a:schemeClr val="lt1"/>
              </a:buClr>
              <a:buSzPts val="1400"/>
              <a:buFont typeface="Homemade Apple"/>
              <a:buNone/>
              <a:defRPr>
                <a:solidFill>
                  <a:schemeClr val="lt1"/>
                </a:solidFill>
                <a:latin typeface="Homemade Apple"/>
                <a:ea typeface="Homemade Apple"/>
                <a:cs typeface="Homemade Apple"/>
                <a:sym typeface="Homemade Apple"/>
              </a:defRPr>
            </a:lvl2pPr>
            <a:lvl3pPr lvl="2" algn="ctr">
              <a:spcBef>
                <a:spcPts val="0"/>
              </a:spcBef>
              <a:spcAft>
                <a:spcPts val="0"/>
              </a:spcAft>
              <a:buClr>
                <a:schemeClr val="lt1"/>
              </a:buClr>
              <a:buSzPts val="1400"/>
              <a:buFont typeface="Homemade Apple"/>
              <a:buNone/>
              <a:defRPr>
                <a:solidFill>
                  <a:schemeClr val="lt1"/>
                </a:solidFill>
                <a:latin typeface="Homemade Apple"/>
                <a:ea typeface="Homemade Apple"/>
                <a:cs typeface="Homemade Apple"/>
                <a:sym typeface="Homemade Apple"/>
              </a:defRPr>
            </a:lvl3pPr>
            <a:lvl4pPr lvl="3" algn="ctr">
              <a:spcBef>
                <a:spcPts val="0"/>
              </a:spcBef>
              <a:spcAft>
                <a:spcPts val="0"/>
              </a:spcAft>
              <a:buClr>
                <a:schemeClr val="lt1"/>
              </a:buClr>
              <a:buSzPts val="1400"/>
              <a:buFont typeface="Homemade Apple"/>
              <a:buNone/>
              <a:defRPr>
                <a:solidFill>
                  <a:schemeClr val="lt1"/>
                </a:solidFill>
                <a:latin typeface="Homemade Apple"/>
                <a:ea typeface="Homemade Apple"/>
                <a:cs typeface="Homemade Apple"/>
                <a:sym typeface="Homemade Apple"/>
              </a:defRPr>
            </a:lvl4pPr>
            <a:lvl5pPr lvl="4" algn="ctr">
              <a:spcBef>
                <a:spcPts val="0"/>
              </a:spcBef>
              <a:spcAft>
                <a:spcPts val="0"/>
              </a:spcAft>
              <a:buClr>
                <a:schemeClr val="lt1"/>
              </a:buClr>
              <a:buSzPts val="1400"/>
              <a:buFont typeface="Homemade Apple"/>
              <a:buNone/>
              <a:defRPr>
                <a:solidFill>
                  <a:schemeClr val="lt1"/>
                </a:solidFill>
                <a:latin typeface="Homemade Apple"/>
                <a:ea typeface="Homemade Apple"/>
                <a:cs typeface="Homemade Apple"/>
                <a:sym typeface="Homemade Apple"/>
              </a:defRPr>
            </a:lvl5pPr>
            <a:lvl6pPr lvl="5" algn="ctr">
              <a:spcBef>
                <a:spcPts val="0"/>
              </a:spcBef>
              <a:spcAft>
                <a:spcPts val="0"/>
              </a:spcAft>
              <a:buClr>
                <a:schemeClr val="lt1"/>
              </a:buClr>
              <a:buSzPts val="1400"/>
              <a:buFont typeface="Homemade Apple"/>
              <a:buNone/>
              <a:defRPr>
                <a:solidFill>
                  <a:schemeClr val="lt1"/>
                </a:solidFill>
                <a:latin typeface="Homemade Apple"/>
                <a:ea typeface="Homemade Apple"/>
                <a:cs typeface="Homemade Apple"/>
                <a:sym typeface="Homemade Apple"/>
              </a:defRPr>
            </a:lvl6pPr>
            <a:lvl7pPr lvl="6" algn="ctr">
              <a:spcBef>
                <a:spcPts val="0"/>
              </a:spcBef>
              <a:spcAft>
                <a:spcPts val="0"/>
              </a:spcAft>
              <a:buClr>
                <a:schemeClr val="lt1"/>
              </a:buClr>
              <a:buSzPts val="1400"/>
              <a:buFont typeface="Homemade Apple"/>
              <a:buNone/>
              <a:defRPr>
                <a:solidFill>
                  <a:schemeClr val="lt1"/>
                </a:solidFill>
                <a:latin typeface="Homemade Apple"/>
                <a:ea typeface="Homemade Apple"/>
                <a:cs typeface="Homemade Apple"/>
                <a:sym typeface="Homemade Apple"/>
              </a:defRPr>
            </a:lvl7pPr>
            <a:lvl8pPr lvl="7" algn="ctr">
              <a:spcBef>
                <a:spcPts val="0"/>
              </a:spcBef>
              <a:spcAft>
                <a:spcPts val="0"/>
              </a:spcAft>
              <a:buClr>
                <a:schemeClr val="lt1"/>
              </a:buClr>
              <a:buSzPts val="1400"/>
              <a:buFont typeface="Homemade Apple"/>
              <a:buNone/>
              <a:defRPr>
                <a:solidFill>
                  <a:schemeClr val="lt1"/>
                </a:solidFill>
                <a:latin typeface="Homemade Apple"/>
                <a:ea typeface="Homemade Apple"/>
                <a:cs typeface="Homemade Apple"/>
                <a:sym typeface="Homemade Apple"/>
              </a:defRPr>
            </a:lvl8pPr>
            <a:lvl9pPr lvl="8" algn="ctr">
              <a:spcBef>
                <a:spcPts val="0"/>
              </a:spcBef>
              <a:spcAft>
                <a:spcPts val="0"/>
              </a:spcAft>
              <a:buClr>
                <a:schemeClr val="lt1"/>
              </a:buClr>
              <a:buSzPts val="1400"/>
              <a:buFont typeface="Homemade Apple"/>
              <a:buNone/>
              <a:defRPr>
                <a:solidFill>
                  <a:schemeClr val="lt1"/>
                </a:solidFill>
                <a:latin typeface="Homemade Apple"/>
                <a:ea typeface="Homemade Apple"/>
                <a:cs typeface="Homemade Apple"/>
                <a:sym typeface="Homemade Apple"/>
              </a:defRPr>
            </a:lvl9pPr>
          </a:lstStyle>
          <a:p>
            <a:endParaRPr/>
          </a:p>
        </p:txBody>
      </p:sp>
      <p:sp>
        <p:nvSpPr>
          <p:cNvPr id="9" name="Google Shape;9;p1"/>
          <p:cNvSpPr txBox="1">
            <a:spLocks noGrp="1"/>
          </p:cNvSpPr>
          <p:nvPr>
            <p:ph type="body" idx="1"/>
          </p:nvPr>
        </p:nvSpPr>
        <p:spPr>
          <a:xfrm>
            <a:off x="782850" y="1364719"/>
            <a:ext cx="7578300" cy="3239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Raleway"/>
              <a:buChar char="✘"/>
              <a:defRPr sz="2400">
                <a:solidFill>
                  <a:schemeClr val="lt1"/>
                </a:solidFill>
                <a:latin typeface="Raleway"/>
                <a:ea typeface="Raleway"/>
                <a:cs typeface="Raleway"/>
                <a:sym typeface="Raleway"/>
              </a:defRPr>
            </a:lvl1pPr>
            <a:lvl2pPr marL="914400" lvl="1"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2pPr>
            <a:lvl3pPr marL="1371600" lvl="2"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3pPr>
            <a:lvl4pPr marL="1828800" lvl="3"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4pPr>
            <a:lvl5pPr marL="2286000" lvl="4"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5pPr>
            <a:lvl6pPr marL="2743200" lvl="5"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6pPr>
            <a:lvl7pPr marL="3200400" lvl="6"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7pPr>
            <a:lvl8pPr marL="3657600" lvl="7"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8pPr>
            <a:lvl9pPr marL="4114800" lvl="8"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9pPr>
          </a:lstStyle>
          <a:p>
            <a:endParaRPr/>
          </a:p>
        </p:txBody>
      </p:sp>
      <p:sp>
        <p:nvSpPr>
          <p:cNvPr id="10" name="Google Shape;10;p1"/>
          <p:cNvSpPr txBox="1">
            <a:spLocks noGrp="1"/>
          </p:cNvSpPr>
          <p:nvPr>
            <p:ph type="sldNum" idx="12"/>
          </p:nvPr>
        </p:nvSpPr>
        <p:spPr>
          <a:xfrm>
            <a:off x="-125" y="4929188"/>
            <a:ext cx="9144000" cy="214500"/>
          </a:xfrm>
          <a:prstGeom prst="rect">
            <a:avLst/>
          </a:prstGeom>
          <a:noFill/>
          <a:ln>
            <a:noFill/>
          </a:ln>
        </p:spPr>
        <p:txBody>
          <a:bodyPr spcFirstLastPara="1" wrap="square" lIns="91425" tIns="91425" rIns="91425" bIns="91425" anchor="ctr" anchorCtr="0">
            <a:noAutofit/>
          </a:bodyPr>
          <a:lstStyle>
            <a:lvl1pPr lvl="0" algn="ctr">
              <a:buNone/>
              <a:defRPr sz="1100">
                <a:solidFill>
                  <a:schemeClr val="lt1"/>
                </a:solidFill>
                <a:latin typeface="Homemade Apple"/>
                <a:ea typeface="Homemade Apple"/>
                <a:cs typeface="Homemade Apple"/>
                <a:sym typeface="Homemade Apple"/>
              </a:defRPr>
            </a:lvl1pPr>
            <a:lvl2pPr lvl="1" algn="ctr">
              <a:buNone/>
              <a:defRPr sz="1100">
                <a:solidFill>
                  <a:schemeClr val="lt1"/>
                </a:solidFill>
                <a:latin typeface="Homemade Apple"/>
                <a:ea typeface="Homemade Apple"/>
                <a:cs typeface="Homemade Apple"/>
                <a:sym typeface="Homemade Apple"/>
              </a:defRPr>
            </a:lvl2pPr>
            <a:lvl3pPr lvl="2" algn="ctr">
              <a:buNone/>
              <a:defRPr sz="1100">
                <a:solidFill>
                  <a:schemeClr val="lt1"/>
                </a:solidFill>
                <a:latin typeface="Homemade Apple"/>
                <a:ea typeface="Homemade Apple"/>
                <a:cs typeface="Homemade Apple"/>
                <a:sym typeface="Homemade Apple"/>
              </a:defRPr>
            </a:lvl3pPr>
            <a:lvl4pPr lvl="3" algn="ctr">
              <a:buNone/>
              <a:defRPr sz="1100">
                <a:solidFill>
                  <a:schemeClr val="lt1"/>
                </a:solidFill>
                <a:latin typeface="Homemade Apple"/>
                <a:ea typeface="Homemade Apple"/>
                <a:cs typeface="Homemade Apple"/>
                <a:sym typeface="Homemade Apple"/>
              </a:defRPr>
            </a:lvl4pPr>
            <a:lvl5pPr lvl="4" algn="ctr">
              <a:buNone/>
              <a:defRPr sz="1100">
                <a:solidFill>
                  <a:schemeClr val="lt1"/>
                </a:solidFill>
                <a:latin typeface="Homemade Apple"/>
                <a:ea typeface="Homemade Apple"/>
                <a:cs typeface="Homemade Apple"/>
                <a:sym typeface="Homemade Apple"/>
              </a:defRPr>
            </a:lvl5pPr>
            <a:lvl6pPr lvl="5" algn="ctr">
              <a:buNone/>
              <a:defRPr sz="1100">
                <a:solidFill>
                  <a:schemeClr val="lt1"/>
                </a:solidFill>
                <a:latin typeface="Homemade Apple"/>
                <a:ea typeface="Homemade Apple"/>
                <a:cs typeface="Homemade Apple"/>
                <a:sym typeface="Homemade Apple"/>
              </a:defRPr>
            </a:lvl6pPr>
            <a:lvl7pPr lvl="6" algn="ctr">
              <a:buNone/>
              <a:defRPr sz="1100">
                <a:solidFill>
                  <a:schemeClr val="lt1"/>
                </a:solidFill>
                <a:latin typeface="Homemade Apple"/>
                <a:ea typeface="Homemade Apple"/>
                <a:cs typeface="Homemade Apple"/>
                <a:sym typeface="Homemade Apple"/>
              </a:defRPr>
            </a:lvl7pPr>
            <a:lvl8pPr lvl="7" algn="ctr">
              <a:buNone/>
              <a:defRPr sz="1100">
                <a:solidFill>
                  <a:schemeClr val="lt1"/>
                </a:solidFill>
                <a:latin typeface="Homemade Apple"/>
                <a:ea typeface="Homemade Apple"/>
                <a:cs typeface="Homemade Apple"/>
                <a:sym typeface="Homemade Apple"/>
              </a:defRPr>
            </a:lvl8pPr>
            <a:lvl9pPr lvl="8" algn="ctr">
              <a:buNone/>
              <a:defRPr sz="1100">
                <a:solidFill>
                  <a:schemeClr val="lt1"/>
                </a:solidFill>
                <a:latin typeface="Homemade Apple"/>
                <a:ea typeface="Homemade Apple"/>
                <a:cs typeface="Homemade Apple"/>
                <a:sym typeface="Homemade Apple"/>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Lst>
  <p:transition>
    <p:fade thruBlk="1"/>
  </p:transition>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3.xml"/><Relationship Id="rId18" Type="http://schemas.openxmlformats.org/officeDocument/2006/relationships/slide" Target="slide28.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slide" Target="slide27.xml"/><Relationship Id="rId2" Type="http://schemas.openxmlformats.org/officeDocument/2006/relationships/notesSlide" Target="../notesSlides/notesSlide2.xml"/><Relationship Id="rId16" Type="http://schemas.openxmlformats.org/officeDocument/2006/relationships/slide" Target="slide26.xml"/><Relationship Id="rId20" Type="http://schemas.openxmlformats.org/officeDocument/2006/relationships/slide" Target="slide30.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8.xml"/><Relationship Id="rId5" Type="http://schemas.openxmlformats.org/officeDocument/2006/relationships/slide" Target="slide6.xml"/><Relationship Id="rId15" Type="http://schemas.openxmlformats.org/officeDocument/2006/relationships/slide" Target="slide25.xml"/><Relationship Id="rId10" Type="http://schemas.openxmlformats.org/officeDocument/2006/relationships/slide" Target="slide17.xml"/><Relationship Id="rId19" Type="http://schemas.openxmlformats.org/officeDocument/2006/relationships/slide" Target="slide29.xml"/><Relationship Id="rId4" Type="http://schemas.openxmlformats.org/officeDocument/2006/relationships/slide" Target="slide5.xml"/><Relationship Id="rId9" Type="http://schemas.openxmlformats.org/officeDocument/2006/relationships/slide" Target="slide15.xml"/><Relationship Id="rId1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slide" Target="slide45.xml"/><Relationship Id="rId3" Type="http://schemas.openxmlformats.org/officeDocument/2006/relationships/slide" Target="slide31.xml"/><Relationship Id="rId7" Type="http://schemas.openxmlformats.org/officeDocument/2006/relationships/slide" Target="slide35.xml"/><Relationship Id="rId12" Type="http://schemas.openxmlformats.org/officeDocument/2006/relationships/slide" Target="slide4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slide" Target="slide40.xml"/><Relationship Id="rId5" Type="http://schemas.openxmlformats.org/officeDocument/2006/relationships/slide" Target="slide33.xml"/><Relationship Id="rId10" Type="http://schemas.openxmlformats.org/officeDocument/2006/relationships/slide" Target="slide38.xml"/><Relationship Id="rId4" Type="http://schemas.openxmlformats.org/officeDocument/2006/relationships/slide" Target="slide32.xml"/><Relationship Id="rId9" Type="http://schemas.openxmlformats.org/officeDocument/2006/relationships/slide" Target="slide37.xml"/><Relationship Id="rId14" Type="http://schemas.openxmlformats.org/officeDocument/2006/relationships/slide" Target="slide49.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7"/>
        <p:cNvGrpSpPr/>
        <p:nvPr/>
      </p:nvGrpSpPr>
      <p:grpSpPr>
        <a:xfrm>
          <a:off x="0" y="0"/>
          <a:ext cx="0" cy="0"/>
          <a:chOff x="0" y="0"/>
          <a:chExt cx="0" cy="0"/>
        </a:xfrm>
      </p:grpSpPr>
      <p:sp>
        <p:nvSpPr>
          <p:cNvPr id="48" name="Google Shape;48;p11"/>
          <p:cNvSpPr txBox="1">
            <a:spLocks noGrp="1"/>
          </p:cNvSpPr>
          <p:nvPr>
            <p:ph type="ctrTitle"/>
          </p:nvPr>
        </p:nvSpPr>
        <p:spPr>
          <a:xfrm>
            <a:off x="1899300" y="2890845"/>
            <a:ext cx="53454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latin typeface="Champagne &amp; Limousines" panose="020B0702020202020504" pitchFamily="34" charset="0"/>
                <a:ea typeface="Champagne &amp; Limousines" panose="020B0702020202020504" pitchFamily="34" charset="0"/>
              </a:rPr>
              <a:t>Catwalk 21</a:t>
            </a:r>
            <a:r>
              <a:rPr lang="en" dirty="0" smtClean="0"/>
              <a:t/>
            </a:r>
            <a:br>
              <a:rPr lang="en" dirty="0" smtClean="0"/>
            </a:br>
            <a:r>
              <a:rPr lang="en" sz="2000" dirty="0" smtClean="0">
                <a:latin typeface="Champagne &amp; Limousines" panose="020B0702020202020504" pitchFamily="34" charset="0"/>
                <a:ea typeface="Champagne &amp; Limousines" panose="020B0702020202020504" pitchFamily="34" charset="0"/>
              </a:rPr>
              <a:t>Salon &amp; Spa</a:t>
            </a:r>
            <a:endParaRPr sz="2000" dirty="0">
              <a:latin typeface="Champagne &amp; Limousines" panose="020B0702020202020504" pitchFamily="34" charset="0"/>
              <a:ea typeface="Champagne &amp; Limousines" panose="020B07020202020205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617" y="1014947"/>
            <a:ext cx="1188766" cy="1875898"/>
          </a:xfrm>
          <a:prstGeom prst="rect">
            <a:avLst/>
          </a:prstGeom>
        </p:spPr>
      </p:pic>
      <p:sp>
        <p:nvSpPr>
          <p:cNvPr id="15" name="TextBox 14"/>
          <p:cNvSpPr txBox="1"/>
          <p:nvPr/>
        </p:nvSpPr>
        <p:spPr>
          <a:xfrm>
            <a:off x="7673645" y="4928056"/>
            <a:ext cx="2787091" cy="215444"/>
          </a:xfrm>
          <a:prstGeom prst="rect">
            <a:avLst/>
          </a:prstGeom>
          <a:noFill/>
        </p:spPr>
        <p:txBody>
          <a:bodyPr wrap="square" rtlCol="0">
            <a:spAutoFit/>
          </a:bodyPr>
          <a:lstStyle/>
          <a:p>
            <a:r>
              <a:rPr lang="en-US" sz="800" dirty="0">
                <a:solidFill>
                  <a:schemeClr val="bg1"/>
                </a:solidFill>
              </a:rPr>
              <a:t>© Catwalk 21 Salon &amp; Spa</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749806" y="1069845"/>
            <a:ext cx="6671464" cy="2589582"/>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720538614"/>
              </p:ext>
            </p:extLst>
          </p:nvPr>
        </p:nvGraphicFramePr>
        <p:xfrm>
          <a:off x="1097278" y="1495956"/>
          <a:ext cx="5976520" cy="1737360"/>
        </p:xfrm>
        <a:graphic>
          <a:graphicData uri="http://schemas.openxmlformats.org/drawingml/2006/table">
            <a:tbl>
              <a:tblPr bandRow="1">
                <a:tableStyleId>{AEA17B2A-3CA6-42BB-A695-C22232B40C19}</a:tableStyleId>
              </a:tblPr>
              <a:tblGrid>
                <a:gridCol w="3233103"/>
                <a:gridCol w="2743417"/>
              </a:tblGrid>
              <a:tr h="301316">
                <a:tc>
                  <a:txBody>
                    <a:bodyPr/>
                    <a:lstStyle/>
                    <a:p>
                      <a:r>
                        <a:rPr lang="en-US" sz="1400" baseline="0" dirty="0" smtClean="0"/>
                        <a:t>Keratin</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smtClean="0"/>
                    </a:p>
                    <a:p>
                      <a:endParaRPr lang="en-US" sz="14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Short</a:t>
                      </a:r>
                      <a:r>
                        <a:rPr lang="en-US" sz="1400" baseline="0" dirty="0" smtClean="0"/>
                        <a:t> (</a:t>
                      </a:r>
                      <a:r>
                        <a:rPr lang="en-US" sz="1400" baseline="0" dirty="0" err="1" smtClean="0"/>
                        <a:t>Upto</a:t>
                      </a:r>
                      <a:r>
                        <a:rPr lang="en-US" sz="1400" baseline="0" dirty="0" smtClean="0"/>
                        <a:t> Shoulder)</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₹6000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Medium</a:t>
                      </a:r>
                      <a:r>
                        <a:rPr lang="en-US" sz="1400" baseline="0" dirty="0" smtClean="0"/>
                        <a:t> (</a:t>
                      </a:r>
                      <a:r>
                        <a:rPr lang="en-US" sz="1400" baseline="0" dirty="0" err="1" smtClean="0"/>
                        <a:t>Upto</a:t>
                      </a:r>
                      <a:r>
                        <a:rPr lang="en-US" sz="1400" baseline="0" dirty="0" smtClean="0"/>
                        <a:t> Elbow)</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₹8000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Long (</a:t>
                      </a:r>
                      <a:r>
                        <a:rPr lang="en-US" sz="1400" dirty="0" err="1" smtClean="0"/>
                        <a:t>Upto</a:t>
                      </a:r>
                      <a:r>
                        <a:rPr lang="en-US" sz="1400" dirty="0" smtClean="0"/>
                        <a:t> Waist)</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₹9500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Extra Long (Below</a:t>
                      </a:r>
                      <a:r>
                        <a:rPr lang="en-US" sz="1400" baseline="0" dirty="0" smtClean="0"/>
                        <a:t> Waist)</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₹11000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Texture</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1994356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6"/>
            <a:ext cx="7073799" cy="384047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78900594"/>
              </p:ext>
            </p:extLst>
          </p:nvPr>
        </p:nvGraphicFramePr>
        <p:xfrm>
          <a:off x="1214321" y="1086305"/>
          <a:ext cx="5976520" cy="3623636"/>
        </p:xfrm>
        <a:graphic>
          <a:graphicData uri="http://schemas.openxmlformats.org/drawingml/2006/table">
            <a:tbl>
              <a:tblPr bandRow="1">
                <a:tableStyleId>{AEA17B2A-3CA6-42BB-A695-C22232B40C19}</a:tableStyleId>
              </a:tblPr>
              <a:tblGrid>
                <a:gridCol w="3233103"/>
                <a:gridCol w="2743417"/>
              </a:tblGrid>
              <a:tr h="301316">
                <a:tc>
                  <a:txBody>
                    <a:bodyPr/>
                    <a:lstStyle/>
                    <a:p>
                      <a:pPr algn="l"/>
                      <a:r>
                        <a:rPr lang="en-US" sz="800" baseline="0" dirty="0" smtClean="0"/>
                        <a:t>Root Touch Up</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dirty="0" smtClean="0"/>
                    </a:p>
                    <a:p>
                      <a:endParaRPr lang="en-US" sz="8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solidFill>
                            <a:srgbClr val="000000"/>
                          </a:solidFill>
                          <a:latin typeface="Arial"/>
                          <a:ea typeface="Champagne &amp; Limousines" panose="020B0702020202020504" pitchFamily="34" charset="0"/>
                        </a:rPr>
                        <a:t>1</a:t>
                      </a:r>
                      <a:r>
                        <a:rPr lang="en-US" sz="800" baseline="0" dirty="0" smtClean="0">
                          <a:solidFill>
                            <a:srgbClr val="000000"/>
                          </a:solidFill>
                          <a:latin typeface="Arial"/>
                          <a:ea typeface="Champagne &amp; Limousines" panose="020B0702020202020504" pitchFamily="34" charset="0"/>
                        </a:rPr>
                        <a:t> inch</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₹1000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solidFill>
                            <a:srgbClr val="000000"/>
                          </a:solidFill>
                          <a:latin typeface="Arial"/>
                          <a:ea typeface="Champagne &amp; Limousines" panose="020B0702020202020504" pitchFamily="34" charset="0"/>
                        </a:rPr>
                        <a:t>2</a:t>
                      </a:r>
                      <a:r>
                        <a:rPr lang="en-US" sz="800" baseline="0" dirty="0" smtClean="0">
                          <a:solidFill>
                            <a:srgbClr val="000000"/>
                          </a:solidFill>
                          <a:latin typeface="Arial"/>
                          <a:ea typeface="Champagne &amp; Limousines" panose="020B0702020202020504" pitchFamily="34" charset="0"/>
                        </a:rPr>
                        <a:t> inches</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₹1300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316">
                <a:tc>
                  <a:txBody>
                    <a:bodyPr/>
                    <a:lstStyle/>
                    <a:p>
                      <a:pPr algn="l"/>
                      <a:r>
                        <a:rPr lang="en-US" sz="800" baseline="0" dirty="0" smtClean="0"/>
                        <a:t>Root Touch Up (Ammonia Free)</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dirty="0" smtClean="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solidFill>
                            <a:srgbClr val="000000"/>
                          </a:solidFill>
                          <a:latin typeface="Arial"/>
                          <a:ea typeface="Champagne &amp; Limousines" panose="020B0702020202020504" pitchFamily="34" charset="0"/>
                        </a:rPr>
                        <a:t>1</a:t>
                      </a:r>
                      <a:r>
                        <a:rPr lang="en-US" sz="800" baseline="0" dirty="0" smtClean="0">
                          <a:solidFill>
                            <a:srgbClr val="000000"/>
                          </a:solidFill>
                          <a:latin typeface="Arial"/>
                          <a:ea typeface="Champagne &amp; Limousines" panose="020B0702020202020504" pitchFamily="34" charset="0"/>
                        </a:rPr>
                        <a:t> inch</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₹1000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solidFill>
                            <a:srgbClr val="000000"/>
                          </a:solidFill>
                          <a:latin typeface="Arial"/>
                          <a:ea typeface="Champagne &amp; Limousines" panose="020B0702020202020504" pitchFamily="34" charset="0"/>
                        </a:rPr>
                        <a:t>2</a:t>
                      </a:r>
                      <a:r>
                        <a:rPr lang="en-US" sz="800" baseline="0" dirty="0" smtClean="0">
                          <a:solidFill>
                            <a:srgbClr val="000000"/>
                          </a:solidFill>
                          <a:latin typeface="Arial"/>
                          <a:ea typeface="Champagne &amp; Limousines" panose="020B0702020202020504" pitchFamily="34" charset="0"/>
                        </a:rPr>
                        <a:t> inches</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₹1500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r>
                        <a:rPr lang="en-US" sz="800" dirty="0" smtClean="0"/>
                        <a:t>Global</a:t>
                      </a:r>
                      <a:r>
                        <a:rPr lang="en-US" sz="800" baseline="0" dirty="0" smtClean="0"/>
                        <a:t> </a:t>
                      </a:r>
                      <a:r>
                        <a:rPr lang="en-US" sz="800" baseline="0" dirty="0" err="1" smtClean="0"/>
                        <a:t>Colour</a:t>
                      </a:r>
                      <a:endParaRPr lang="en-US" sz="800" dirty="0"/>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Short</a:t>
                      </a:r>
                      <a:r>
                        <a:rPr lang="en-US" sz="800" baseline="0" dirty="0" smtClean="0"/>
                        <a:t> (</a:t>
                      </a:r>
                      <a:r>
                        <a:rPr lang="en-US" sz="800" baseline="0" dirty="0" err="1" smtClean="0"/>
                        <a:t>Upto</a:t>
                      </a:r>
                      <a:r>
                        <a:rPr lang="en-US" sz="800" baseline="0" dirty="0" smtClean="0"/>
                        <a:t> Shoulder)</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₹1700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Medium</a:t>
                      </a:r>
                      <a:r>
                        <a:rPr lang="en-US" sz="800" baseline="0" dirty="0" smtClean="0"/>
                        <a:t> (</a:t>
                      </a:r>
                      <a:r>
                        <a:rPr lang="en-US" sz="800" baseline="0" dirty="0" err="1" smtClean="0"/>
                        <a:t>Upto</a:t>
                      </a:r>
                      <a:r>
                        <a:rPr lang="en-US" sz="800" baseline="0" dirty="0" smtClean="0"/>
                        <a:t> Elbow)</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₹2500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171450" indent="-171450">
                        <a:buFont typeface="Arial" panose="020B0604020202020204" pitchFamily="34" charset="0"/>
                        <a:buChar char="•"/>
                      </a:pPr>
                      <a:r>
                        <a:rPr lang="en-US" sz="800" dirty="0" smtClean="0"/>
                        <a:t>Long (</a:t>
                      </a:r>
                      <a:r>
                        <a:rPr lang="en-US" sz="800" dirty="0" err="1" smtClean="0"/>
                        <a:t>Upto</a:t>
                      </a:r>
                      <a:r>
                        <a:rPr lang="en-US" sz="80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₹3200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Extra Long (Below</a:t>
                      </a:r>
                      <a:r>
                        <a:rPr lang="en-US" sz="800" baseline="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₹3800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r>
                        <a:rPr lang="en-US" sz="800" dirty="0" smtClean="0"/>
                        <a:t>Global</a:t>
                      </a:r>
                      <a:r>
                        <a:rPr lang="en-US" sz="800" baseline="0" dirty="0" smtClean="0"/>
                        <a:t> </a:t>
                      </a:r>
                      <a:r>
                        <a:rPr lang="en-US" sz="800" baseline="0" dirty="0" err="1" smtClean="0"/>
                        <a:t>Colour</a:t>
                      </a:r>
                      <a:r>
                        <a:rPr lang="en-US" sz="800" baseline="0" dirty="0" smtClean="0"/>
                        <a:t> (Ammonia Free)</a:t>
                      </a:r>
                      <a:endParaRPr lang="en-US" sz="800" dirty="0"/>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Short</a:t>
                      </a:r>
                      <a:r>
                        <a:rPr lang="en-US" sz="800" baseline="0" dirty="0" smtClean="0"/>
                        <a:t> (</a:t>
                      </a:r>
                      <a:r>
                        <a:rPr lang="en-US" sz="800" baseline="0" dirty="0" err="1" smtClean="0"/>
                        <a:t>Upto</a:t>
                      </a:r>
                      <a:r>
                        <a:rPr lang="en-US" sz="800" baseline="0" dirty="0" smtClean="0"/>
                        <a:t> Shoulder)</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₹2400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Medium</a:t>
                      </a:r>
                      <a:r>
                        <a:rPr lang="en-US" sz="800" baseline="0" dirty="0" smtClean="0"/>
                        <a:t> (</a:t>
                      </a:r>
                      <a:r>
                        <a:rPr lang="en-US" sz="800" baseline="0" dirty="0" err="1" smtClean="0"/>
                        <a:t>Upto</a:t>
                      </a:r>
                      <a:r>
                        <a:rPr lang="en-US" sz="800" baseline="0" dirty="0" smtClean="0"/>
                        <a:t> Elbow)</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₹3300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Long (</a:t>
                      </a:r>
                      <a:r>
                        <a:rPr lang="en-US" sz="800" dirty="0" err="1" smtClean="0"/>
                        <a:t>Upto</a:t>
                      </a:r>
                      <a:r>
                        <a:rPr lang="en-US" sz="80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₹4200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Extra Long (Below</a:t>
                      </a:r>
                      <a:r>
                        <a:rPr lang="en-US" sz="800" baseline="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₹4800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Colouring</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4260798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788299"/>
            <a:ext cx="7337148" cy="4089195"/>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872072657"/>
              </p:ext>
            </p:extLst>
          </p:nvPr>
        </p:nvGraphicFramePr>
        <p:xfrm>
          <a:off x="1214320" y="914399"/>
          <a:ext cx="5976520" cy="3836996"/>
        </p:xfrm>
        <a:graphic>
          <a:graphicData uri="http://schemas.openxmlformats.org/drawingml/2006/table">
            <a:tbl>
              <a:tblPr bandRow="1">
                <a:tableStyleId>{2D5ABB26-0587-4C30-8999-92F81FD0307C}</a:tableStyleId>
              </a:tblPr>
              <a:tblGrid>
                <a:gridCol w="3233103"/>
                <a:gridCol w="2743417"/>
              </a:tblGrid>
              <a:tr h="301316">
                <a:tc>
                  <a:txBody>
                    <a:bodyPr/>
                    <a:lstStyle/>
                    <a:p>
                      <a:pPr algn="l"/>
                      <a:r>
                        <a:rPr lang="en-US" sz="800" baseline="0" dirty="0" smtClean="0"/>
                        <a:t>Global Highlights</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dirty="0" smtClean="0"/>
                    </a:p>
                    <a:p>
                      <a:endParaRPr lang="en-US" sz="8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Short</a:t>
                      </a:r>
                      <a:r>
                        <a:rPr lang="en-US" sz="800" baseline="0" dirty="0" smtClean="0"/>
                        <a:t> (</a:t>
                      </a:r>
                      <a:r>
                        <a:rPr lang="en-US" sz="800" baseline="0" dirty="0" err="1" smtClean="0"/>
                        <a:t>Upto</a:t>
                      </a:r>
                      <a:r>
                        <a:rPr lang="en-US" sz="800" baseline="0" dirty="0" smtClean="0"/>
                        <a:t> Shoulder)</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₹2400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Medium</a:t>
                      </a:r>
                      <a:r>
                        <a:rPr lang="en-US" sz="800" baseline="0" dirty="0" smtClean="0"/>
                        <a:t> (</a:t>
                      </a:r>
                      <a:r>
                        <a:rPr lang="en-US" sz="800" baseline="0" dirty="0" err="1" smtClean="0"/>
                        <a:t>Upto</a:t>
                      </a:r>
                      <a:r>
                        <a:rPr lang="en-US" sz="800" baseline="0" dirty="0" smtClean="0"/>
                        <a:t> Elbow)</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₹3300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Long (</a:t>
                      </a:r>
                      <a:r>
                        <a:rPr lang="en-US" sz="800" dirty="0" err="1" smtClean="0"/>
                        <a:t>Upto</a:t>
                      </a:r>
                      <a:r>
                        <a:rPr lang="en-US" sz="80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₹4200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Extra Long (Below</a:t>
                      </a:r>
                      <a:r>
                        <a:rPr lang="en-US" sz="800" baseline="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₹4800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1316">
                <a:tc>
                  <a:txBody>
                    <a:bodyPr/>
                    <a:lstStyle/>
                    <a:p>
                      <a:r>
                        <a:rPr lang="en-US" sz="800" baseline="0" dirty="0" smtClean="0"/>
                        <a:t>Partial / Crown Highlights</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dirty="0" smtClean="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Short</a:t>
                      </a:r>
                      <a:r>
                        <a:rPr lang="en-US" sz="800" baseline="0" dirty="0" smtClean="0"/>
                        <a:t> (</a:t>
                      </a:r>
                      <a:r>
                        <a:rPr lang="en-US" sz="800" baseline="0" dirty="0" err="1" smtClean="0"/>
                        <a:t>Upto</a:t>
                      </a:r>
                      <a:r>
                        <a:rPr lang="en-US" sz="800" baseline="0" dirty="0" smtClean="0"/>
                        <a:t> Shoulder)</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₹1300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Medium</a:t>
                      </a:r>
                      <a:r>
                        <a:rPr lang="en-US" sz="800" baseline="0" dirty="0" smtClean="0"/>
                        <a:t> (</a:t>
                      </a:r>
                      <a:r>
                        <a:rPr lang="en-US" sz="800" baseline="0" dirty="0" err="1" smtClean="0"/>
                        <a:t>Upto</a:t>
                      </a:r>
                      <a:r>
                        <a:rPr lang="en-US" sz="800" baseline="0" dirty="0" smtClean="0"/>
                        <a:t> Elbow)</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₹1800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Long (</a:t>
                      </a:r>
                      <a:r>
                        <a:rPr lang="en-US" sz="800" dirty="0" err="1" smtClean="0"/>
                        <a:t>Upto</a:t>
                      </a:r>
                      <a:r>
                        <a:rPr lang="en-US" sz="80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₹2300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Extra Long (Below</a:t>
                      </a:r>
                      <a:r>
                        <a:rPr lang="en-US" sz="800" baseline="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₹2800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r>
                        <a:rPr lang="en-US" sz="800" dirty="0" err="1" smtClean="0"/>
                        <a:t>Ombre</a:t>
                      </a:r>
                      <a:r>
                        <a:rPr lang="en-US" sz="800" baseline="0" dirty="0" smtClean="0"/>
                        <a:t> / </a:t>
                      </a:r>
                      <a:r>
                        <a:rPr lang="en-US" sz="800" baseline="0" dirty="0" err="1" smtClean="0"/>
                        <a:t>Ballayage</a:t>
                      </a:r>
                      <a:r>
                        <a:rPr lang="en-US" sz="800" baseline="0" dirty="0" smtClean="0"/>
                        <a:t> Fashion </a:t>
                      </a:r>
                      <a:r>
                        <a:rPr lang="en-US" sz="800" baseline="0" dirty="0" err="1" smtClean="0"/>
                        <a:t>Colour</a:t>
                      </a:r>
                      <a:endParaRPr lang="en-US" sz="8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Short</a:t>
                      </a:r>
                      <a:r>
                        <a:rPr lang="en-US" sz="800" baseline="0" dirty="0" smtClean="0"/>
                        <a:t> (</a:t>
                      </a:r>
                      <a:r>
                        <a:rPr lang="en-US" sz="800" baseline="0" dirty="0" err="1" smtClean="0"/>
                        <a:t>Upto</a:t>
                      </a:r>
                      <a:r>
                        <a:rPr lang="en-US" sz="800" baseline="0" dirty="0" smtClean="0"/>
                        <a:t> Shoulder)</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₹2900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Medium</a:t>
                      </a:r>
                      <a:r>
                        <a:rPr lang="en-US" sz="800" baseline="0" dirty="0" smtClean="0"/>
                        <a:t> (</a:t>
                      </a:r>
                      <a:r>
                        <a:rPr lang="en-US" sz="800" baseline="0" dirty="0" err="1" smtClean="0"/>
                        <a:t>Upto</a:t>
                      </a:r>
                      <a:r>
                        <a:rPr lang="en-US" sz="800" baseline="0" dirty="0" smtClean="0"/>
                        <a:t> Elbow)</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₹3900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171450" indent="-171450">
                        <a:buFont typeface="Arial" panose="020B0604020202020204" pitchFamily="34" charset="0"/>
                        <a:buChar char="•"/>
                      </a:pPr>
                      <a:r>
                        <a:rPr lang="en-US" sz="800" dirty="0" smtClean="0"/>
                        <a:t>Long (</a:t>
                      </a:r>
                      <a:r>
                        <a:rPr lang="en-US" sz="800" dirty="0" err="1" smtClean="0"/>
                        <a:t>Upto</a:t>
                      </a:r>
                      <a:r>
                        <a:rPr lang="en-US" sz="80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₹5400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Extra Long (Below</a:t>
                      </a:r>
                      <a:r>
                        <a:rPr lang="en-US" sz="800" baseline="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₹6400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Classic</a:t>
                      </a:r>
                      <a:r>
                        <a:rPr lang="en-US" sz="800" baseline="0" dirty="0" smtClean="0"/>
                        <a:t> Fashion Streak (per streak)</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₹250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800" dirty="0" smtClean="0"/>
                        <a:t>Advance Fashion Streak</a:t>
                      </a:r>
                      <a:r>
                        <a:rPr lang="en-US" sz="800" baseline="0" dirty="0" smtClean="0"/>
                        <a:t> (per streak includes </a:t>
                      </a:r>
                      <a:r>
                        <a:rPr lang="en-US" sz="800" baseline="0" dirty="0" err="1" smtClean="0"/>
                        <a:t>prelightening</a:t>
                      </a:r>
                      <a:r>
                        <a:rPr lang="en-US" sz="800" baseline="0" dirty="0" smtClean="0"/>
                        <a: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₹550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
        <p:nvSpPr>
          <p:cNvPr id="4" name="TextBox 3"/>
          <p:cNvSpPr txBox="1"/>
          <p:nvPr/>
        </p:nvSpPr>
        <p:spPr>
          <a:xfrm>
            <a:off x="665682" y="209589"/>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Colouring</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2745133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6"/>
            <a:ext cx="7073799" cy="384047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758925875"/>
              </p:ext>
            </p:extLst>
          </p:nvPr>
        </p:nvGraphicFramePr>
        <p:xfrm>
          <a:off x="1214321" y="1086305"/>
          <a:ext cx="5976520" cy="3638876"/>
        </p:xfrm>
        <a:graphic>
          <a:graphicData uri="http://schemas.openxmlformats.org/drawingml/2006/table">
            <a:tbl>
              <a:tblPr bandRow="1">
                <a:tableStyleId>{AEA17B2A-3CA6-42BB-A695-C22232B40C19}</a:tableStyleId>
              </a:tblPr>
              <a:tblGrid>
                <a:gridCol w="3233103"/>
                <a:gridCol w="2743417"/>
              </a:tblGrid>
              <a:tr h="301316">
                <a:tc>
                  <a:txBody>
                    <a:bodyPr/>
                    <a:lstStyle/>
                    <a:p>
                      <a:pPr algn="l"/>
                      <a:r>
                        <a:rPr lang="en-US" sz="900" baseline="0" dirty="0" smtClean="0"/>
                        <a:t>Repairing </a:t>
                      </a:r>
                      <a:r>
                        <a:rPr lang="en-US" sz="900" baseline="0" dirty="0" err="1" smtClean="0"/>
                        <a:t>Hairspa</a:t>
                      </a:r>
                      <a:r>
                        <a:rPr lang="en-US" sz="900" baseline="0" dirty="0" smtClean="0"/>
                        <a:t> (For Extremely Damaged Hair)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p>
                      <a:endParaRPr lang="en-US" sz="9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₹1350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₹1550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₹1750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₹1950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316">
                <a:tc>
                  <a:txBody>
                    <a:bodyPr/>
                    <a:lstStyle/>
                    <a:p>
                      <a:r>
                        <a:rPr lang="en-US" sz="900" baseline="0" dirty="0" smtClean="0"/>
                        <a:t>Smoothening </a:t>
                      </a:r>
                      <a:r>
                        <a:rPr lang="en-US" sz="900" baseline="0" dirty="0" err="1" smtClean="0"/>
                        <a:t>Hairspa</a:t>
                      </a:r>
                      <a:r>
                        <a:rPr lang="en-US" sz="900" baseline="0" dirty="0" smtClean="0"/>
                        <a:t> (For Dry and Fizzy Hair)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₹1350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₹1550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₹1750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₹1950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r>
                        <a:rPr lang="en-US" sz="900" dirty="0" err="1" smtClean="0"/>
                        <a:t>Vitalising</a:t>
                      </a:r>
                      <a:r>
                        <a:rPr lang="en-US" sz="900" baseline="0" dirty="0" smtClean="0"/>
                        <a:t> </a:t>
                      </a:r>
                      <a:r>
                        <a:rPr lang="en-US" sz="900" baseline="0" dirty="0" err="1" smtClean="0"/>
                        <a:t>Hairspa</a:t>
                      </a:r>
                      <a:r>
                        <a:rPr lang="en-US" sz="900" baseline="0" dirty="0" smtClean="0"/>
                        <a:t> (For Chemically Treated Hair)</a:t>
                      </a:r>
                      <a:endParaRPr lang="en-US" sz="900" dirty="0"/>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₹1350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₹1550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₹1750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₹1950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Hair Spa</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3227131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6"/>
            <a:ext cx="7073799" cy="384047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801583560"/>
              </p:ext>
            </p:extLst>
          </p:nvPr>
        </p:nvGraphicFramePr>
        <p:xfrm>
          <a:off x="1214321" y="994866"/>
          <a:ext cx="5976520" cy="3840480"/>
        </p:xfrm>
        <a:graphic>
          <a:graphicData uri="http://schemas.openxmlformats.org/drawingml/2006/table">
            <a:tbl>
              <a:tblPr bandRow="1">
                <a:tableStyleId>{AEA17B2A-3CA6-42BB-A695-C22232B40C19}</a:tableStyleId>
              </a:tblPr>
              <a:tblGrid>
                <a:gridCol w="3233103"/>
                <a:gridCol w="2743417"/>
              </a:tblGrid>
              <a:tr h="301316">
                <a:tc>
                  <a:txBody>
                    <a:bodyPr/>
                    <a:lstStyle/>
                    <a:p>
                      <a:pPr algn="l"/>
                      <a:r>
                        <a:rPr lang="en-US" sz="900" baseline="0" dirty="0" smtClean="0"/>
                        <a:t>Nourishing </a:t>
                      </a:r>
                      <a:r>
                        <a:rPr lang="en-US" sz="900" baseline="0" dirty="0" err="1" smtClean="0"/>
                        <a:t>Hairspa</a:t>
                      </a:r>
                      <a:r>
                        <a:rPr lang="en-US" sz="900" baseline="0" dirty="0" smtClean="0"/>
                        <a:t> (For All Hair Types)</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p>
                      <a:endParaRPr lang="en-US" sz="9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₹1350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₹1550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₹1750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₹1950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316">
                <a:tc>
                  <a:txBody>
                    <a:bodyPr/>
                    <a:lstStyle/>
                    <a:p>
                      <a:r>
                        <a:rPr lang="en-US" sz="900" baseline="0" dirty="0" err="1" smtClean="0"/>
                        <a:t>Colour</a:t>
                      </a:r>
                      <a:r>
                        <a:rPr lang="en-US" sz="900" baseline="0" dirty="0" smtClean="0"/>
                        <a:t> Brilliance </a:t>
                      </a:r>
                      <a:r>
                        <a:rPr lang="en-US" sz="900" baseline="0" dirty="0" err="1" smtClean="0"/>
                        <a:t>Hairspa</a:t>
                      </a:r>
                      <a:r>
                        <a:rPr lang="en-US" sz="900" baseline="0" dirty="0" smtClean="0"/>
                        <a:t> (</a:t>
                      </a:r>
                      <a:r>
                        <a:rPr lang="en-US" sz="900" baseline="0" dirty="0" err="1" smtClean="0"/>
                        <a:t>Colour</a:t>
                      </a:r>
                      <a:r>
                        <a:rPr lang="en-US" sz="900" baseline="0" dirty="0" smtClean="0"/>
                        <a:t> Enhancing and Protecting spa for </a:t>
                      </a:r>
                      <a:r>
                        <a:rPr lang="en-US" sz="900" baseline="0" dirty="0" err="1" smtClean="0"/>
                        <a:t>coloured</a:t>
                      </a:r>
                      <a:r>
                        <a:rPr lang="en-US" sz="900" baseline="0" dirty="0" smtClean="0"/>
                        <a:t> hair)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₹850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₹900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₹1000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₹1100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r>
                        <a:rPr lang="en-US" sz="900" baseline="0" dirty="0" smtClean="0"/>
                        <a:t>Volume Boost </a:t>
                      </a:r>
                      <a:r>
                        <a:rPr lang="en-US" sz="900" baseline="0" dirty="0" err="1" smtClean="0"/>
                        <a:t>Hairspa</a:t>
                      </a:r>
                      <a:r>
                        <a:rPr lang="en-US" sz="900" baseline="0" dirty="0" smtClean="0"/>
                        <a:t> (Volume Enhancing Spa for fine and limp hair)</a:t>
                      </a:r>
                      <a:endParaRPr lang="en-US" sz="900" dirty="0"/>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₹850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₹900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₹1000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₹1100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Hair Spa</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4076172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6"/>
            <a:ext cx="7073799" cy="384047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857275934"/>
              </p:ext>
            </p:extLst>
          </p:nvPr>
        </p:nvGraphicFramePr>
        <p:xfrm>
          <a:off x="1214321" y="1095667"/>
          <a:ext cx="5976520" cy="3638876"/>
        </p:xfrm>
        <a:graphic>
          <a:graphicData uri="http://schemas.openxmlformats.org/drawingml/2006/table">
            <a:tbl>
              <a:tblPr bandRow="1">
                <a:tableStyleId>{AEA17B2A-3CA6-42BB-A695-C22232B40C19}</a:tableStyleId>
              </a:tblPr>
              <a:tblGrid>
                <a:gridCol w="3233103"/>
                <a:gridCol w="2743417"/>
              </a:tblGrid>
              <a:tr h="301316">
                <a:tc>
                  <a:txBody>
                    <a:bodyPr/>
                    <a:lstStyle/>
                    <a:p>
                      <a:pPr algn="l"/>
                      <a:r>
                        <a:rPr lang="en-US" sz="900" baseline="0" dirty="0" smtClean="0"/>
                        <a:t>Balancing Treatment (Scalp Treatment for Oily/Sensitive Scalp)</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p>
                      <a:endParaRPr lang="en-US" sz="9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₹1800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₹2100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₹2400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₹2700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316">
                <a:tc>
                  <a:txBody>
                    <a:bodyPr/>
                    <a:lstStyle/>
                    <a:p>
                      <a:r>
                        <a:rPr lang="en-US" sz="900" baseline="0" dirty="0" smtClean="0"/>
                        <a:t>Anti Dandruff Treatment (For Dandruff Issues)</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₹1800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₹2100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₹2400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₹2700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r>
                        <a:rPr lang="en-US" sz="900" baseline="0" dirty="0" smtClean="0"/>
                        <a:t>Anti </a:t>
                      </a:r>
                      <a:r>
                        <a:rPr lang="en-US" sz="900" baseline="0" dirty="0" err="1" smtClean="0"/>
                        <a:t>Hairfall</a:t>
                      </a:r>
                      <a:r>
                        <a:rPr lang="en-US" sz="900" baseline="0" dirty="0" smtClean="0"/>
                        <a:t> Treatment (For Weak/Damaged Hair)</a:t>
                      </a:r>
                      <a:endParaRPr lang="en-US" sz="900" dirty="0"/>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₹1800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₹2100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₹2400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₹2700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Hair Treatments</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2624595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749806" y="1069845"/>
            <a:ext cx="6671464" cy="2589582"/>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6679629"/>
              </p:ext>
            </p:extLst>
          </p:nvPr>
        </p:nvGraphicFramePr>
        <p:xfrm>
          <a:off x="1097278" y="1495956"/>
          <a:ext cx="5976520" cy="1950720"/>
        </p:xfrm>
        <a:graphic>
          <a:graphicData uri="http://schemas.openxmlformats.org/drawingml/2006/table">
            <a:tbl>
              <a:tblPr bandRow="1">
                <a:tableStyleId>{AEA17B2A-3CA6-42BB-A695-C22232B40C19}</a:tableStyleId>
              </a:tblPr>
              <a:tblGrid>
                <a:gridCol w="3233103"/>
                <a:gridCol w="2743417"/>
              </a:tblGrid>
              <a:tr h="301316">
                <a:tc>
                  <a:txBody>
                    <a:bodyPr/>
                    <a:lstStyle/>
                    <a:p>
                      <a:r>
                        <a:rPr lang="en-US" sz="1400" baseline="0" dirty="0" err="1" smtClean="0">
                          <a:solidFill>
                            <a:srgbClr val="000000"/>
                          </a:solidFill>
                          <a:latin typeface="Arial"/>
                          <a:ea typeface="Champagne &amp; Limousines" panose="020B0702020202020504" pitchFamily="34" charset="0"/>
                        </a:rPr>
                        <a:t>Plex</a:t>
                      </a:r>
                      <a:r>
                        <a:rPr lang="en-US" sz="1400" baseline="0" dirty="0" smtClean="0">
                          <a:solidFill>
                            <a:srgbClr val="000000"/>
                          </a:solidFill>
                          <a:latin typeface="Arial"/>
                          <a:ea typeface="Champagne &amp; Limousines" panose="020B0702020202020504" pitchFamily="34" charset="0"/>
                        </a:rPr>
                        <a:t> Treatment (Strength Treatment for </a:t>
                      </a:r>
                      <a:r>
                        <a:rPr lang="en-US" sz="1400" baseline="0" dirty="0" err="1" smtClean="0">
                          <a:solidFill>
                            <a:srgbClr val="000000"/>
                          </a:solidFill>
                          <a:latin typeface="Arial"/>
                          <a:ea typeface="Champagne &amp; Limousines" panose="020B0702020202020504" pitchFamily="34" charset="0"/>
                        </a:rPr>
                        <a:t>coloured</a:t>
                      </a:r>
                      <a:r>
                        <a:rPr lang="en-US" sz="1400" baseline="0" dirty="0" smtClean="0">
                          <a:solidFill>
                            <a:srgbClr val="000000"/>
                          </a:solidFill>
                          <a:latin typeface="Arial"/>
                          <a:ea typeface="Champagne &amp; Limousines" panose="020B0702020202020504" pitchFamily="34" charset="0"/>
                        </a:rPr>
                        <a:t> and chemically treated hair)</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smtClean="0"/>
                    </a:p>
                    <a:p>
                      <a:endParaRPr lang="en-US" sz="14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Short</a:t>
                      </a:r>
                      <a:r>
                        <a:rPr lang="en-US" sz="1400" baseline="0" dirty="0" smtClean="0"/>
                        <a:t> (</a:t>
                      </a:r>
                      <a:r>
                        <a:rPr lang="en-US" sz="1400" baseline="0" dirty="0" err="1" smtClean="0"/>
                        <a:t>Upto</a:t>
                      </a:r>
                      <a:r>
                        <a:rPr lang="en-US" sz="1400" baseline="0" dirty="0" smtClean="0"/>
                        <a:t> Shoulder)</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₹1900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Medium</a:t>
                      </a:r>
                      <a:r>
                        <a:rPr lang="en-US" sz="1400" baseline="0" dirty="0" smtClean="0"/>
                        <a:t> (</a:t>
                      </a:r>
                      <a:r>
                        <a:rPr lang="en-US" sz="1400" baseline="0" dirty="0" err="1" smtClean="0"/>
                        <a:t>Upto</a:t>
                      </a:r>
                      <a:r>
                        <a:rPr lang="en-US" sz="1400" baseline="0" dirty="0" smtClean="0"/>
                        <a:t> Elbow)</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₹2300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Long (</a:t>
                      </a:r>
                      <a:r>
                        <a:rPr lang="en-US" sz="1400" dirty="0" err="1" smtClean="0"/>
                        <a:t>Upto</a:t>
                      </a:r>
                      <a:r>
                        <a:rPr lang="en-US" sz="1400" dirty="0" smtClean="0"/>
                        <a:t> Waist)</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₹2600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Extra Long (Below</a:t>
                      </a:r>
                      <a:r>
                        <a:rPr lang="en-US" sz="1400" baseline="0" dirty="0" smtClean="0"/>
                        <a:t> Waist)</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₹2900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Hair Treatments</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525534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768220" y="2056733"/>
            <a:ext cx="7578300" cy="11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dirty="0" smtClean="0">
                <a:latin typeface="Champagne &amp; Limousines" panose="020B0702020202020504" pitchFamily="34" charset="0"/>
                <a:ea typeface="Champagne &amp; Limousines" panose="020B0702020202020504" pitchFamily="34" charset="0"/>
              </a:rPr>
              <a:t>Skin Care</a:t>
            </a:r>
            <a:endParaRPr sz="5000" dirty="0">
              <a:latin typeface="Champagne &amp; Limousines" panose="020B0702020202020504" pitchFamily="34" charset="0"/>
              <a:ea typeface="Champagne &amp; Limousines" panose="020B0702020202020504" pitchFamily="34" charset="0"/>
            </a:endParaRPr>
          </a:p>
        </p:txBody>
      </p:sp>
    </p:spTree>
    <p:extLst>
      <p:ext uri="{BB962C8B-B14F-4D97-AF65-F5344CB8AC3E}">
        <p14:creationId xmlns:p14="http://schemas.microsoft.com/office/powerpoint/2010/main" val="831730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6"/>
            <a:ext cx="7073799" cy="384047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8984173"/>
              </p:ext>
            </p:extLst>
          </p:nvPr>
        </p:nvGraphicFramePr>
        <p:xfrm>
          <a:off x="1214321" y="1086305"/>
          <a:ext cx="5976520" cy="3566160"/>
        </p:xfrm>
        <a:graphic>
          <a:graphicData uri="http://schemas.openxmlformats.org/drawingml/2006/table">
            <a:tbl>
              <a:tblPr bandRow="1">
                <a:tableStyleId>{2D5ABB26-0587-4C30-8999-92F81FD0307C}</a:tableStyleId>
              </a:tblPr>
              <a:tblGrid>
                <a:gridCol w="3233103"/>
                <a:gridCol w="2743417"/>
              </a:tblGrid>
              <a:tr h="281637">
                <a:tc>
                  <a:txBody>
                    <a:bodyPr/>
                    <a:lstStyle/>
                    <a:p>
                      <a:r>
                        <a:rPr lang="en-US" sz="900" baseline="0" dirty="0" smtClean="0"/>
                        <a:t>Upper Lip</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p>
                      <a:endParaRPr lang="en-US" sz="9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t>Stripless</a:t>
                      </a:r>
                      <a:r>
                        <a:rPr lang="en-US" sz="900" dirty="0" smtClean="0"/>
                        <a:t> Wax</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4581">
                <a:tc>
                  <a:txBody>
                    <a:bodyPr/>
                    <a:lstStyle/>
                    <a:p>
                      <a:r>
                        <a:rPr lang="en-US" sz="900" baseline="0" dirty="0" smtClean="0"/>
                        <a:t>Chin</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t>Stripless</a:t>
                      </a:r>
                      <a:r>
                        <a:rPr lang="en-US" sz="900" dirty="0" smtClean="0"/>
                        <a:t> Wax</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r>
                        <a:rPr lang="en-US" sz="900" dirty="0" smtClean="0"/>
                        <a:t>Jawline</a:t>
                      </a:r>
                      <a:endParaRPr lang="en-US" sz="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₹70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t>Stripless</a:t>
                      </a:r>
                      <a:r>
                        <a:rPr lang="en-US" sz="900" dirty="0" smtClean="0"/>
                        <a:t> Wax</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r>
                        <a:rPr lang="en-US" sz="900" dirty="0" smtClean="0"/>
                        <a:t>Full</a:t>
                      </a:r>
                      <a:r>
                        <a:rPr lang="en-US" sz="900" baseline="0" dirty="0" smtClean="0"/>
                        <a:t> Face</a:t>
                      </a:r>
                      <a:endParaRPr lang="en-US" sz="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t>Stripless</a:t>
                      </a:r>
                      <a:r>
                        <a:rPr lang="en-US" sz="900" dirty="0" smtClean="0"/>
                        <a:t> Wax</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₹500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r>
                        <a:rPr lang="en-US" sz="900" dirty="0" smtClean="0"/>
                        <a:t>Bikini</a:t>
                      </a:r>
                      <a:r>
                        <a:rPr lang="en-US" sz="900" baseline="0" dirty="0" smtClean="0"/>
                        <a:t> Line</a:t>
                      </a:r>
                      <a:endParaRPr lang="en-US" sz="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t>Stripless</a:t>
                      </a:r>
                      <a:r>
                        <a:rPr lang="en-US" sz="900" dirty="0" smtClean="0"/>
                        <a:t> Wax</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₹500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Waxing</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3630623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6"/>
            <a:ext cx="7073799" cy="384047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33516317"/>
              </p:ext>
            </p:extLst>
          </p:nvPr>
        </p:nvGraphicFramePr>
        <p:xfrm>
          <a:off x="1214321" y="1086305"/>
          <a:ext cx="5976520" cy="3337560"/>
        </p:xfrm>
        <a:graphic>
          <a:graphicData uri="http://schemas.openxmlformats.org/drawingml/2006/table">
            <a:tbl>
              <a:tblPr bandRow="1">
                <a:tableStyleId>{2D5ABB26-0587-4C30-8999-92F81FD0307C}</a:tableStyleId>
              </a:tblPr>
              <a:tblGrid>
                <a:gridCol w="3233103"/>
                <a:gridCol w="2743417"/>
              </a:tblGrid>
              <a:tr h="281637">
                <a:tc>
                  <a:txBody>
                    <a:bodyPr/>
                    <a:lstStyle/>
                    <a:p>
                      <a:r>
                        <a:rPr lang="en-US" sz="900" baseline="0" dirty="0" smtClean="0"/>
                        <a:t>Brazilian</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p>
                      <a:endParaRPr lang="en-US" sz="9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₹1200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t>Stripless</a:t>
                      </a:r>
                      <a:r>
                        <a:rPr lang="en-US" sz="900" dirty="0" smtClean="0"/>
                        <a:t> Wax</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₹1700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4581">
                <a:tc>
                  <a:txBody>
                    <a:bodyPr/>
                    <a:lstStyle/>
                    <a:p>
                      <a:r>
                        <a:rPr lang="en-US" sz="900" baseline="0" dirty="0" smtClean="0">
                          <a:solidFill>
                            <a:schemeClr val="tx1"/>
                          </a:solidFill>
                          <a:latin typeface="+mn-lt"/>
                          <a:ea typeface="+mn-ea"/>
                        </a:rPr>
                        <a:t>Buttock</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₹300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t>Stripless</a:t>
                      </a:r>
                      <a:r>
                        <a:rPr lang="en-US" sz="900" dirty="0" smtClean="0"/>
                        <a:t> Wax</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₹450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r>
                        <a:rPr lang="en-US" sz="900" dirty="0" smtClean="0"/>
                        <a:t>Under</a:t>
                      </a:r>
                      <a:r>
                        <a:rPr lang="en-US" sz="900" baseline="0" dirty="0" smtClean="0"/>
                        <a:t> Arms</a:t>
                      </a:r>
                      <a:endParaRPr lang="en-US" sz="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₹70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solidFill>
                            <a:schemeClr val="tx1"/>
                          </a:solidFill>
                          <a:latin typeface="+mn-lt"/>
                          <a:ea typeface="+mn-ea"/>
                        </a:rPr>
                        <a:t>Flavoured</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₹125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solidFill>
                            <a:schemeClr val="tx1"/>
                          </a:solidFill>
                          <a:latin typeface="+mj-lt"/>
                          <a:ea typeface="Champagne &amp; Limousines" panose="020B0702020202020504" pitchFamily="34" charset="0"/>
                        </a:rPr>
                        <a:t>Stripless</a:t>
                      </a:r>
                      <a:r>
                        <a:rPr lang="en-US" sz="900" dirty="0" smtClean="0">
                          <a:solidFill>
                            <a:schemeClr val="tx1"/>
                          </a:solidFill>
                          <a:latin typeface="+mj-lt"/>
                          <a:ea typeface="Champagne &amp; Limousines" panose="020B0702020202020504" pitchFamily="34" charset="0"/>
                        </a:rPr>
                        <a:t> Wax</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a:t>
                      </a:r>
                      <a:r>
                        <a:rPr lang="en-US" sz="900" dirty="0" smtClean="0">
                          <a:solidFill>
                            <a:schemeClr val="tx1"/>
                          </a:solidFill>
                        </a:rPr>
                        <a:t>200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r>
                        <a:rPr lang="en-US" sz="900" dirty="0" smtClean="0"/>
                        <a:t>Half</a:t>
                      </a:r>
                      <a:r>
                        <a:rPr lang="en-US" sz="900" baseline="0" dirty="0" smtClean="0"/>
                        <a:t> Arms</a:t>
                      </a:r>
                      <a:endParaRPr lang="en-US" sz="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solidFill>
                            <a:schemeClr val="tx1"/>
                          </a:solidFill>
                          <a:latin typeface="+mn-lt"/>
                          <a:ea typeface="+mn-ea"/>
                        </a:rPr>
                        <a:t>Flavoured</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solidFill>
                            <a:schemeClr val="tx1"/>
                          </a:solidFill>
                          <a:latin typeface="+mj-lt"/>
                          <a:ea typeface="Champagne &amp; Limousines" panose="020B0702020202020504" pitchFamily="34" charset="0"/>
                        </a:rPr>
                        <a:t>Premium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₹375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Waxing</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3573460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7"/>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000" dirty="0" smtClean="0">
                <a:latin typeface="Champagne &amp; Limousines" panose="020B0702020202020504" pitchFamily="34" charset="0"/>
                <a:ea typeface="Champagne &amp; Limousines" panose="020B0702020202020504" pitchFamily="34" charset="0"/>
              </a:rPr>
              <a:t>Index</a:t>
            </a:r>
            <a:endParaRPr lang="en-US" sz="3000" dirty="0">
              <a:latin typeface="Champagne &amp; Limousines" panose="020B0702020202020504" pitchFamily="34" charset="0"/>
              <a:ea typeface="Champagne &amp; Limousines" panose="020B0702020202020504" pitchFamily="34" charset="0"/>
            </a:endParaRPr>
          </a:p>
        </p:txBody>
      </p:sp>
      <p:sp>
        <p:nvSpPr>
          <p:cNvPr id="3" name="Text Placeholder 2"/>
          <p:cNvSpPr>
            <a:spLocks noGrp="1"/>
          </p:cNvSpPr>
          <p:nvPr>
            <p:ph type="body" idx="1"/>
          </p:nvPr>
        </p:nvSpPr>
        <p:spPr>
          <a:xfrm>
            <a:off x="694390" y="1181868"/>
            <a:ext cx="3126839" cy="3544136"/>
          </a:xfrm>
        </p:spPr>
        <p:txBody>
          <a:bodyPr/>
          <a:lstStyle/>
          <a:p>
            <a:pPr marL="558800" indent="-457200">
              <a:buFont typeface="+mj-lt"/>
              <a:buAutoNum type="arabicPeriod"/>
            </a:pPr>
            <a:r>
              <a:rPr lang="en-US" dirty="0" smtClean="0">
                <a:hlinkClick r:id="rId3" action="ppaction://hlinksldjump"/>
              </a:rPr>
              <a:t>Hair Care</a:t>
            </a:r>
            <a:endParaRPr lang="en-US" dirty="0" smtClean="0"/>
          </a:p>
          <a:p>
            <a:pPr lvl="1">
              <a:buFont typeface="Arial" panose="020B0604020202020204" pitchFamily="34" charset="0"/>
              <a:buChar char="•"/>
            </a:pPr>
            <a:r>
              <a:rPr lang="en-US" dirty="0" smtClean="0">
                <a:hlinkClick r:id="rId4" action="ppaction://hlinksldjump"/>
              </a:rPr>
              <a:t>Cuts</a:t>
            </a:r>
            <a:endParaRPr lang="en-US" dirty="0" smtClean="0"/>
          </a:p>
          <a:p>
            <a:pPr lvl="1">
              <a:buFont typeface="Arial" panose="020B0604020202020204" pitchFamily="34" charset="0"/>
              <a:buChar char="•"/>
            </a:pPr>
            <a:r>
              <a:rPr lang="en-US" dirty="0" smtClean="0">
                <a:hlinkClick r:id="rId5" action="ppaction://hlinksldjump"/>
              </a:rPr>
              <a:t>Fantasy Styling</a:t>
            </a:r>
            <a:endParaRPr lang="en-US" dirty="0" smtClean="0"/>
          </a:p>
          <a:p>
            <a:pPr lvl="1">
              <a:buFont typeface="Arial" panose="020B0604020202020204" pitchFamily="34" charset="0"/>
              <a:buChar char="•"/>
            </a:pPr>
            <a:r>
              <a:rPr lang="en-US" dirty="0" smtClean="0">
                <a:hlinkClick r:id="rId6" action="ppaction://hlinksldjump"/>
              </a:rPr>
              <a:t>Texture</a:t>
            </a:r>
            <a:endParaRPr lang="en-US" dirty="0" smtClean="0"/>
          </a:p>
          <a:p>
            <a:pPr lvl="1">
              <a:buFont typeface="Arial" panose="020B0604020202020204" pitchFamily="34" charset="0"/>
              <a:buChar char="•"/>
            </a:pPr>
            <a:r>
              <a:rPr lang="en-US" dirty="0" smtClean="0">
                <a:hlinkClick r:id="rId7" action="ppaction://hlinksldjump"/>
              </a:rPr>
              <a:t>Colouring</a:t>
            </a:r>
            <a:endParaRPr lang="en-US" dirty="0" smtClean="0"/>
          </a:p>
          <a:p>
            <a:pPr lvl="1">
              <a:buFont typeface="Arial" panose="020B0604020202020204" pitchFamily="34" charset="0"/>
              <a:buChar char="•"/>
            </a:pPr>
            <a:r>
              <a:rPr lang="en-US" dirty="0" smtClean="0">
                <a:hlinkClick r:id="rId8" action="ppaction://hlinksldjump"/>
              </a:rPr>
              <a:t>Hair Spa</a:t>
            </a:r>
            <a:endParaRPr lang="en-US" dirty="0" smtClean="0"/>
          </a:p>
          <a:p>
            <a:pPr lvl="1">
              <a:buFont typeface="Arial" panose="020B0604020202020204" pitchFamily="34" charset="0"/>
              <a:buChar char="•"/>
            </a:pPr>
            <a:r>
              <a:rPr lang="en-US" dirty="0" smtClean="0">
                <a:hlinkClick r:id="rId9" action="ppaction://hlinksldjump"/>
              </a:rPr>
              <a:t>Hair Treatments</a:t>
            </a:r>
            <a:endParaRPr lang="en-US" dirty="0" smtClean="0"/>
          </a:p>
          <a:p>
            <a:pPr marL="558800" indent="-457200">
              <a:buFont typeface="+mj-lt"/>
              <a:buAutoNum type="arabicPeriod"/>
            </a:pPr>
            <a:r>
              <a:rPr lang="en-US" dirty="0" smtClean="0">
                <a:hlinkClick r:id="rId10" action="ppaction://hlinksldjump"/>
              </a:rPr>
              <a:t>Skin Care</a:t>
            </a:r>
            <a:endParaRPr lang="en-US" dirty="0" smtClean="0"/>
          </a:p>
          <a:p>
            <a:pPr lvl="1">
              <a:buFont typeface="Arial" panose="020B0604020202020204" pitchFamily="34" charset="0"/>
              <a:buChar char="•"/>
            </a:pPr>
            <a:r>
              <a:rPr lang="en-US" dirty="0" smtClean="0">
                <a:hlinkClick r:id="rId11" action="ppaction://hlinksldjump"/>
              </a:rPr>
              <a:t>Waxing</a:t>
            </a:r>
            <a:endParaRPr lang="en-US" dirty="0" smtClean="0"/>
          </a:p>
          <a:p>
            <a:pPr lvl="1">
              <a:buFont typeface="Arial" panose="020B0604020202020204" pitchFamily="34" charset="0"/>
              <a:buChar char="•"/>
            </a:pPr>
            <a:r>
              <a:rPr lang="en-US" dirty="0" smtClean="0">
                <a:hlinkClick r:id="rId12" action="ppaction://hlinksldjump"/>
              </a:rPr>
              <a:t>Threading</a:t>
            </a:r>
            <a:endParaRPr lang="en-US" dirty="0" smtClean="0"/>
          </a:p>
          <a:p>
            <a:pPr lvl="1">
              <a:buFont typeface="Arial" panose="020B0604020202020204" pitchFamily="34" charset="0"/>
              <a:buChar char="•"/>
            </a:pPr>
            <a:endParaRPr lang="en-US" dirty="0" smtClean="0"/>
          </a:p>
        </p:txBody>
      </p:sp>
      <p:sp>
        <p:nvSpPr>
          <p:cNvPr id="4" name="Text Placeholder 3"/>
          <p:cNvSpPr>
            <a:spLocks noGrp="1"/>
          </p:cNvSpPr>
          <p:nvPr>
            <p:ph type="body" idx="2"/>
          </p:nvPr>
        </p:nvSpPr>
        <p:spPr/>
        <p:txBody>
          <a:bodyPr/>
          <a:lstStyle/>
          <a:p>
            <a:pPr lvl="1">
              <a:buFont typeface="Arial" panose="020B0604020202020204" pitchFamily="34" charset="0"/>
              <a:buChar char="•"/>
            </a:pPr>
            <a:r>
              <a:rPr lang="en-US" dirty="0" smtClean="0">
                <a:hlinkClick r:id="rId13" action="ppaction://hlinksldjump"/>
              </a:rPr>
              <a:t>De-Tan Premium</a:t>
            </a:r>
            <a:endParaRPr lang="en-US" dirty="0" smtClean="0"/>
          </a:p>
          <a:p>
            <a:pPr lvl="1">
              <a:buFont typeface="Arial" panose="020B0604020202020204" pitchFamily="34" charset="0"/>
              <a:buChar char="•"/>
            </a:pPr>
            <a:r>
              <a:rPr lang="en-US" dirty="0" smtClean="0">
                <a:hlinkClick r:id="rId14" action="ppaction://hlinksldjump"/>
              </a:rPr>
              <a:t>Peel Off Masks</a:t>
            </a:r>
            <a:endParaRPr lang="en-US" dirty="0" smtClean="0"/>
          </a:p>
          <a:p>
            <a:pPr lvl="1">
              <a:buFont typeface="Arial" panose="020B0604020202020204" pitchFamily="34" charset="0"/>
              <a:buChar char="•"/>
            </a:pPr>
            <a:r>
              <a:rPr lang="en-US" dirty="0" smtClean="0">
                <a:hlinkClick r:id="rId15" action="ppaction://hlinksldjump"/>
              </a:rPr>
              <a:t>Face Masks</a:t>
            </a:r>
            <a:endParaRPr lang="en-US" dirty="0" smtClean="0"/>
          </a:p>
          <a:p>
            <a:pPr lvl="1">
              <a:buFont typeface="Arial" panose="020B0604020202020204" pitchFamily="34" charset="0"/>
              <a:buChar char="•"/>
            </a:pPr>
            <a:r>
              <a:rPr lang="en-US" dirty="0" smtClean="0">
                <a:hlinkClick r:id="rId16" action="ppaction://hlinksldjump"/>
              </a:rPr>
              <a:t>Clean – Ups</a:t>
            </a:r>
            <a:endParaRPr lang="en-US" dirty="0" smtClean="0"/>
          </a:p>
          <a:p>
            <a:pPr lvl="1">
              <a:buFont typeface="Arial" panose="020B0604020202020204" pitchFamily="34" charset="0"/>
              <a:buChar char="•"/>
            </a:pPr>
            <a:r>
              <a:rPr lang="en-US" dirty="0" smtClean="0">
                <a:hlinkClick r:id="rId17" action="ppaction://hlinksldjump"/>
              </a:rPr>
              <a:t>Express Fruit Facials</a:t>
            </a:r>
            <a:endParaRPr lang="en-US" dirty="0" smtClean="0"/>
          </a:p>
          <a:p>
            <a:pPr lvl="1">
              <a:buFont typeface="Arial" panose="020B0604020202020204" pitchFamily="34" charset="0"/>
              <a:buChar char="•"/>
            </a:pPr>
            <a:r>
              <a:rPr lang="en-US" dirty="0" smtClean="0">
                <a:hlinkClick r:id="rId18" action="ppaction://hlinksldjump"/>
              </a:rPr>
              <a:t>Facial Essential</a:t>
            </a:r>
            <a:endParaRPr lang="en-US" dirty="0" smtClean="0"/>
          </a:p>
          <a:p>
            <a:pPr lvl="1">
              <a:buFont typeface="Arial" panose="020B0604020202020204" pitchFamily="34" charset="0"/>
              <a:buChar char="•"/>
            </a:pPr>
            <a:r>
              <a:rPr lang="en-US" dirty="0" smtClean="0">
                <a:hlinkClick r:id="rId19" action="ppaction://hlinksldjump"/>
              </a:rPr>
              <a:t>Facial Premium</a:t>
            </a:r>
            <a:endParaRPr lang="en-US" dirty="0" smtClean="0"/>
          </a:p>
          <a:p>
            <a:pPr lvl="1">
              <a:buFont typeface="Arial" panose="020B0604020202020204" pitchFamily="34" charset="0"/>
              <a:buChar char="•"/>
            </a:pPr>
            <a:r>
              <a:rPr lang="en-US" dirty="0" smtClean="0">
                <a:hlinkClick r:id="rId20" action="ppaction://hlinksldjump"/>
              </a:rPr>
              <a:t>Facial Signature</a:t>
            </a:r>
            <a:endParaRPr lang="en-US" dirty="0"/>
          </a:p>
        </p:txBody>
      </p:sp>
    </p:spTree>
    <p:extLst>
      <p:ext uri="{BB962C8B-B14F-4D97-AF65-F5344CB8AC3E}">
        <p14:creationId xmlns:p14="http://schemas.microsoft.com/office/powerpoint/2010/main" val="127269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6"/>
            <a:ext cx="7073799" cy="384047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41601947"/>
              </p:ext>
            </p:extLst>
          </p:nvPr>
        </p:nvGraphicFramePr>
        <p:xfrm>
          <a:off x="1214321" y="1086305"/>
          <a:ext cx="5976520" cy="3657600"/>
        </p:xfrm>
        <a:graphic>
          <a:graphicData uri="http://schemas.openxmlformats.org/drawingml/2006/table">
            <a:tbl>
              <a:tblPr bandRow="1">
                <a:tableStyleId>{2D5ABB26-0587-4C30-8999-92F81FD0307C}</a:tableStyleId>
              </a:tblPr>
              <a:tblGrid>
                <a:gridCol w="3233103"/>
                <a:gridCol w="2743417"/>
              </a:tblGrid>
              <a:tr h="182942">
                <a:tc>
                  <a:txBody>
                    <a:bodyPr/>
                    <a:lstStyle/>
                    <a:p>
                      <a:r>
                        <a:rPr lang="en-US" sz="900" dirty="0" smtClean="0"/>
                        <a:t>Full </a:t>
                      </a:r>
                      <a:r>
                        <a:rPr lang="en-US" sz="900" baseline="0" dirty="0" smtClean="0"/>
                        <a:t>Arms</a:t>
                      </a:r>
                      <a:endParaRPr lang="en-US" sz="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solidFill>
                            <a:schemeClr val="tx1"/>
                          </a:solidFill>
                          <a:latin typeface="+mn-lt"/>
                          <a:ea typeface="+mn-ea"/>
                        </a:rPr>
                        <a:t>Flavoured</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₹375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solidFill>
                            <a:schemeClr val="tx1"/>
                          </a:solidFill>
                          <a:latin typeface="+mj-lt"/>
                          <a:ea typeface="Champagne &amp; Limousines" panose="020B0702020202020504" pitchFamily="34" charset="0"/>
                        </a:rPr>
                        <a:t>Stripless</a:t>
                      </a:r>
                      <a:r>
                        <a:rPr lang="en-US" sz="900" dirty="0" smtClean="0">
                          <a:solidFill>
                            <a:schemeClr val="tx1"/>
                          </a:solidFill>
                          <a:latin typeface="+mj-lt"/>
                          <a:ea typeface="Champagne &amp; Limousines" panose="020B0702020202020504" pitchFamily="34" charset="0"/>
                        </a:rPr>
                        <a:t> Wax</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₹475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r>
                        <a:rPr lang="en-US" sz="900" dirty="0" smtClean="0"/>
                        <a:t>Half </a:t>
                      </a:r>
                      <a:r>
                        <a:rPr lang="en-US" sz="900" baseline="0" dirty="0" smtClean="0"/>
                        <a:t>Legs</a:t>
                      </a:r>
                      <a:endParaRPr lang="en-US" sz="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solidFill>
                            <a:schemeClr val="tx1"/>
                          </a:solidFill>
                          <a:latin typeface="+mn-lt"/>
                          <a:ea typeface="+mn-ea"/>
                        </a:rPr>
                        <a:t>Flavoured</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₹375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solidFill>
                            <a:schemeClr val="tx1"/>
                          </a:solidFill>
                          <a:latin typeface="+mj-lt"/>
                          <a:ea typeface="Champagne &amp; Limousines" panose="020B0702020202020504" pitchFamily="34" charset="0"/>
                        </a:rPr>
                        <a:t>Premium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₹525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r>
                        <a:rPr lang="en-US" sz="900" dirty="0" smtClean="0"/>
                        <a:t>Full </a:t>
                      </a:r>
                      <a:r>
                        <a:rPr lang="en-US" sz="900" baseline="0" dirty="0" smtClean="0"/>
                        <a:t>Legs</a:t>
                      </a:r>
                      <a:endParaRPr lang="en-US" sz="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₹375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solidFill>
                            <a:schemeClr val="tx1"/>
                          </a:solidFill>
                          <a:latin typeface="+mn-lt"/>
                          <a:ea typeface="+mn-ea"/>
                        </a:rPr>
                        <a:t>Flavoured</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₹525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solidFill>
                            <a:schemeClr val="tx1"/>
                          </a:solidFill>
                          <a:latin typeface="+mj-lt"/>
                          <a:ea typeface="Champagne &amp; Limousines" panose="020B0702020202020504" pitchFamily="34" charset="0"/>
                        </a:rPr>
                        <a:t>Premium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₹675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r>
                        <a:rPr lang="en-US" sz="900" dirty="0" smtClean="0"/>
                        <a:t>Stomach</a:t>
                      </a:r>
                      <a:r>
                        <a:rPr lang="en-US" sz="900" baseline="0" dirty="0" smtClean="0"/>
                        <a:t> /  Upper Back / Lower Back</a:t>
                      </a:r>
                      <a:endParaRPr lang="en-US" sz="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₹375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solidFill>
                            <a:schemeClr val="tx1"/>
                          </a:solidFill>
                          <a:latin typeface="+mn-lt"/>
                          <a:ea typeface="+mn-ea"/>
                        </a:rPr>
                        <a:t>Flavoured</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₹575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solidFill>
                            <a:schemeClr val="tx1"/>
                          </a:solidFill>
                          <a:latin typeface="+mj-lt"/>
                          <a:ea typeface="Champagne &amp; Limousines" panose="020B0702020202020504" pitchFamily="34" charset="0"/>
                        </a:rPr>
                        <a:t>Premium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₹725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Waxing</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1367597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7"/>
            <a:ext cx="7095745" cy="2384756"/>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419922333"/>
              </p:ext>
            </p:extLst>
          </p:nvPr>
        </p:nvGraphicFramePr>
        <p:xfrm>
          <a:off x="1214321" y="1254555"/>
          <a:ext cx="5976520" cy="1828800"/>
        </p:xfrm>
        <a:graphic>
          <a:graphicData uri="http://schemas.openxmlformats.org/drawingml/2006/table">
            <a:tbl>
              <a:tblPr bandRow="1">
                <a:tableStyleId>{2D5ABB26-0587-4C30-8999-92F81FD0307C}</a:tableStyleId>
              </a:tblPr>
              <a:tblGrid>
                <a:gridCol w="3233103"/>
                <a:gridCol w="2743417"/>
              </a:tblGrid>
              <a:tr h="182942">
                <a:tc>
                  <a:txBody>
                    <a:bodyPr/>
                    <a:lstStyle/>
                    <a:p>
                      <a:r>
                        <a:rPr lang="en-US" sz="900" dirty="0" smtClean="0"/>
                        <a:t>Full </a:t>
                      </a:r>
                      <a:r>
                        <a:rPr lang="en-US" sz="900" baseline="0" dirty="0" smtClean="0"/>
                        <a:t>Front / Full Back</a:t>
                      </a:r>
                      <a:endParaRPr lang="en-US" sz="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₹525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solidFill>
                            <a:schemeClr val="tx1"/>
                          </a:solidFill>
                          <a:latin typeface="+mn-lt"/>
                          <a:ea typeface="+mn-ea"/>
                        </a:rPr>
                        <a:t>Flavoured</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₹725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solidFill>
                            <a:schemeClr val="tx1"/>
                          </a:solidFill>
                          <a:latin typeface="+mj-lt"/>
                          <a:ea typeface="Champagne &amp; Limousines" panose="020B0702020202020504" pitchFamily="34" charset="0"/>
                        </a:rPr>
                        <a:t>Stripless</a:t>
                      </a:r>
                      <a:r>
                        <a:rPr lang="en-US" sz="900" dirty="0" smtClean="0">
                          <a:solidFill>
                            <a:schemeClr val="tx1"/>
                          </a:solidFill>
                          <a:latin typeface="+mj-lt"/>
                          <a:ea typeface="Champagne &amp; Limousines" panose="020B0702020202020504" pitchFamily="34" charset="0"/>
                        </a:rPr>
                        <a:t> Wax</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₹1075</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r>
                        <a:rPr lang="en-US" sz="900" dirty="0" smtClean="0"/>
                        <a:t>Full Body (Excluding Brazilian and Face Wax)</a:t>
                      </a:r>
                      <a:endParaRPr lang="en-US" sz="9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t>Regular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₹2450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err="1" smtClean="0">
                          <a:solidFill>
                            <a:schemeClr val="tx1"/>
                          </a:solidFill>
                          <a:latin typeface="+mn-lt"/>
                          <a:ea typeface="+mn-ea"/>
                        </a:rPr>
                        <a:t>Flavoured</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₹2950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900" dirty="0" smtClean="0">
                          <a:solidFill>
                            <a:schemeClr val="tx1"/>
                          </a:solidFill>
                          <a:latin typeface="+mj-lt"/>
                          <a:ea typeface="Champagne &amp; Limousines" panose="020B0702020202020504" pitchFamily="34" charset="0"/>
                        </a:rPr>
                        <a:t>Premium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₹3450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Waxing</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1284933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6"/>
            <a:ext cx="6949440" cy="2172615"/>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971945618"/>
              </p:ext>
            </p:extLst>
          </p:nvPr>
        </p:nvGraphicFramePr>
        <p:xfrm>
          <a:off x="1214321" y="1254555"/>
          <a:ext cx="5976520" cy="1645920"/>
        </p:xfrm>
        <a:graphic>
          <a:graphicData uri="http://schemas.openxmlformats.org/drawingml/2006/table">
            <a:tbl>
              <a:tblPr bandRow="1">
                <a:tableStyleId>{2D5ABB26-0587-4C30-8999-92F81FD0307C}</a:tableStyleId>
              </a:tblPr>
              <a:tblGrid>
                <a:gridCol w="3233103"/>
                <a:gridCol w="2743417"/>
              </a:tblGrid>
              <a:tr h="182942">
                <a:tc>
                  <a:txBody>
                    <a:bodyPr/>
                    <a:lstStyle/>
                    <a:p>
                      <a:pPr marL="171450" indent="-171450">
                        <a:buFont typeface="Arial" panose="020B0604020202020204" pitchFamily="34" charset="0"/>
                        <a:buChar char="•"/>
                      </a:pPr>
                      <a:r>
                        <a:rPr lang="en-US" sz="1200" dirty="0" smtClean="0"/>
                        <a:t>Eyebrow</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err="1" smtClean="0">
                          <a:solidFill>
                            <a:schemeClr val="tx1"/>
                          </a:solidFill>
                          <a:latin typeface="+mn-lt"/>
                          <a:ea typeface="+mn-ea"/>
                        </a:rPr>
                        <a:t>Upperlip</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j-lt"/>
                          <a:ea typeface="Champagne &amp; Limousines" panose="020B0702020202020504" pitchFamily="34" charset="0"/>
                        </a:rPr>
                        <a:t>Forehead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t>Chin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n-lt"/>
                          <a:ea typeface="+mn-ea"/>
                        </a:rPr>
                        <a:t>Sides and Jaw Line</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j-lt"/>
                          <a:ea typeface="Champagne &amp; Limousines" panose="020B0702020202020504" pitchFamily="34" charset="0"/>
                        </a:rPr>
                        <a:t>Face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₹175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Threading</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1916559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6"/>
            <a:ext cx="6949440" cy="2172615"/>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616950413"/>
              </p:ext>
            </p:extLst>
          </p:nvPr>
        </p:nvGraphicFramePr>
        <p:xfrm>
          <a:off x="1214321" y="1254555"/>
          <a:ext cx="5976520" cy="1645920"/>
        </p:xfrm>
        <a:graphic>
          <a:graphicData uri="http://schemas.openxmlformats.org/drawingml/2006/table">
            <a:tbl>
              <a:tblPr bandRow="1">
                <a:tableStyleId>{2D5ABB26-0587-4C30-8999-92F81FD0307C}</a:tableStyleId>
              </a:tblPr>
              <a:tblGrid>
                <a:gridCol w="3233103"/>
                <a:gridCol w="2743417"/>
              </a:tblGrid>
              <a:tr h="182942">
                <a:tc>
                  <a:txBody>
                    <a:bodyPr/>
                    <a:lstStyle/>
                    <a:p>
                      <a:pPr marL="171450" indent="-171450">
                        <a:buFont typeface="Arial" panose="020B0604020202020204" pitchFamily="34" charset="0"/>
                        <a:buChar char="•"/>
                      </a:pPr>
                      <a:r>
                        <a:rPr lang="en-US" sz="1200" dirty="0" smtClean="0"/>
                        <a:t>Half Arms</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n-lt"/>
                          <a:ea typeface="+mn-ea"/>
                        </a:rPr>
                        <a:t>Half Legs</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₹1200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j-lt"/>
                          <a:ea typeface="Champagne &amp; Limousines" panose="020B0702020202020504" pitchFamily="34" charset="0"/>
                        </a:rPr>
                        <a:t>Full Arms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₹1250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t>Full Legs</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₹1900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n-lt"/>
                          <a:ea typeface="+mn-ea"/>
                        </a:rPr>
                        <a:t>Face and Neck</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₹900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j-lt"/>
                          <a:ea typeface="Champagne &amp; Limousines" panose="020B0702020202020504" pitchFamily="34" charset="0"/>
                        </a:rPr>
                        <a:t>Full Body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₹3400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De-Tan Premium</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2202797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6"/>
            <a:ext cx="7088429" cy="303580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039020867"/>
              </p:ext>
            </p:extLst>
          </p:nvPr>
        </p:nvGraphicFramePr>
        <p:xfrm>
          <a:off x="1214321" y="1254555"/>
          <a:ext cx="5976520" cy="2468880"/>
        </p:xfrm>
        <a:graphic>
          <a:graphicData uri="http://schemas.openxmlformats.org/drawingml/2006/table">
            <a:tbl>
              <a:tblPr bandRow="1">
                <a:tableStyleId>{2D5ABB26-0587-4C30-8999-92F81FD0307C}</a:tableStyleId>
              </a:tblPr>
              <a:tblGrid>
                <a:gridCol w="3233103"/>
                <a:gridCol w="2743417"/>
              </a:tblGrid>
              <a:tr h="182942">
                <a:tc>
                  <a:txBody>
                    <a:bodyPr/>
                    <a:lstStyle/>
                    <a:p>
                      <a:pPr marL="171450" indent="-171450">
                        <a:buFont typeface="Arial" panose="020B0604020202020204" pitchFamily="34" charset="0"/>
                        <a:buChar char="•"/>
                      </a:pPr>
                      <a:r>
                        <a:rPr lang="en-US" sz="1200" dirty="0" smtClean="0"/>
                        <a:t>Energy</a:t>
                      </a:r>
                      <a:r>
                        <a:rPr lang="en-US" sz="1200" baseline="0" dirty="0" smtClean="0"/>
                        <a:t> (All Skin Types)</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n-lt"/>
                          <a:ea typeface="+mn-ea"/>
                        </a:rPr>
                        <a:t>Four</a:t>
                      </a:r>
                      <a:r>
                        <a:rPr lang="en-US" sz="1200" baseline="0" dirty="0" smtClean="0">
                          <a:solidFill>
                            <a:schemeClr val="tx1"/>
                          </a:solidFill>
                          <a:latin typeface="+mn-lt"/>
                          <a:ea typeface="+mn-ea"/>
                        </a:rPr>
                        <a:t> Miracle (Pigmented Skin – Win the battle against pigmentation problems)</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smtClean="0"/>
                        <a:t>₹1000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j-lt"/>
                          <a:ea typeface="Champagne &amp; Limousines" panose="020B0702020202020504" pitchFamily="34" charset="0"/>
                        </a:rPr>
                        <a:t>Four Wonder (Matured Skin</a:t>
                      </a:r>
                      <a:r>
                        <a:rPr lang="en-US" sz="1200" baseline="0" dirty="0" smtClean="0">
                          <a:solidFill>
                            <a:schemeClr val="tx1"/>
                          </a:solidFill>
                          <a:latin typeface="+mj-lt"/>
                          <a:ea typeface="Champagne &amp; Limousines" panose="020B0702020202020504" pitchFamily="34" charset="0"/>
                        </a:rPr>
                        <a:t> – No more laugh lines for you, get firm skin</a:t>
                      </a:r>
                      <a:r>
                        <a:rPr lang="en-US" sz="1200" dirty="0" smtClean="0">
                          <a:solidFill>
                            <a:schemeClr val="tx1"/>
                          </a:solidFill>
                          <a:latin typeface="+mj-lt"/>
                          <a:ea typeface="Champagne &amp; Limousines" panose="020B0702020202020504" pitchFamily="34"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smtClean="0"/>
                        <a:t>₹1000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n-lt"/>
                          <a:ea typeface="+mn-ea"/>
                        </a:rPr>
                        <a:t>Miracle</a:t>
                      </a:r>
                      <a:r>
                        <a:rPr lang="en-US" sz="1200" baseline="0" dirty="0" smtClean="0">
                          <a:solidFill>
                            <a:schemeClr val="tx1"/>
                          </a:solidFill>
                          <a:latin typeface="+mn-lt"/>
                          <a:ea typeface="+mn-ea"/>
                        </a:rPr>
                        <a:t> Cool (Oily &amp; Acne Skin – Always wanted a balanced skin texture? Here is the miracle)</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smtClean="0"/>
                        <a:t>₹1000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n-lt"/>
                          <a:ea typeface="+mn-ea"/>
                        </a:rPr>
                        <a:t>Rose</a:t>
                      </a:r>
                      <a:r>
                        <a:rPr lang="en-US" sz="1200" baseline="0" dirty="0" smtClean="0">
                          <a:solidFill>
                            <a:schemeClr val="tx1"/>
                          </a:solidFill>
                          <a:latin typeface="+mn-lt"/>
                          <a:ea typeface="+mn-ea"/>
                        </a:rPr>
                        <a:t> Cool (Sensitive Skin – Sensitive skin blossoms into a real cool skin with energy and charm)</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Peel Off Masks </a:t>
            </a:r>
            <a:r>
              <a:rPr lang="en-US" sz="3000" i="1" dirty="0" smtClean="0">
                <a:solidFill>
                  <a:schemeClr val="bg1"/>
                </a:solidFill>
                <a:latin typeface="Champagne &amp; Limousines" panose="020B0702020202020504" pitchFamily="34" charset="0"/>
                <a:ea typeface="Champagne &amp; Limousines" panose="020B0702020202020504" pitchFamily="34" charset="0"/>
              </a:rPr>
              <a:t>(20min)</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3587393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4" y="994867"/>
            <a:ext cx="7007962" cy="2794408"/>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263492945"/>
              </p:ext>
            </p:extLst>
          </p:nvPr>
        </p:nvGraphicFramePr>
        <p:xfrm>
          <a:off x="1214321" y="1254555"/>
          <a:ext cx="5976520" cy="2194560"/>
        </p:xfrm>
        <a:graphic>
          <a:graphicData uri="http://schemas.openxmlformats.org/drawingml/2006/table">
            <a:tbl>
              <a:tblPr bandRow="1">
                <a:tableStyleId>{2D5ABB26-0587-4C30-8999-92F81FD0307C}</a:tableStyleId>
              </a:tblPr>
              <a:tblGrid>
                <a:gridCol w="3233103"/>
                <a:gridCol w="2743417"/>
              </a:tblGrid>
              <a:tr h="182942">
                <a:tc>
                  <a:txBody>
                    <a:bodyPr/>
                    <a:lstStyle/>
                    <a:p>
                      <a:pPr marL="171450" indent="-171450">
                        <a:buFont typeface="Arial" panose="020B0604020202020204" pitchFamily="34" charset="0"/>
                        <a:buChar char="•"/>
                      </a:pPr>
                      <a:r>
                        <a:rPr lang="en-US" sz="1200" dirty="0" smtClean="0"/>
                        <a:t>Kavas Mud </a:t>
                      </a:r>
                      <a:r>
                        <a:rPr lang="en-US" sz="1200" baseline="0" dirty="0" smtClean="0"/>
                        <a:t>(Oily Skin – Enhances proper blood circulation and helps natural skin regeneration)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₹575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baseline="0" dirty="0" smtClean="0">
                          <a:solidFill>
                            <a:schemeClr val="tx1"/>
                          </a:solidFill>
                          <a:latin typeface="+mn-lt"/>
                          <a:ea typeface="+mn-ea"/>
                        </a:rPr>
                        <a:t>U Las (Matured &amp; Aged Skin – Say no to wrinkles, promote soft, toned and healthy skin)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₹475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j-lt"/>
                          <a:ea typeface="Champagne &amp; Limousines" panose="020B0702020202020504" pitchFamily="34" charset="0"/>
                        </a:rPr>
                        <a:t>Mountain Breeze (Sensitive Skin – Get youthful</a:t>
                      </a:r>
                      <a:r>
                        <a:rPr lang="en-US" sz="1200" baseline="0" dirty="0" smtClean="0">
                          <a:solidFill>
                            <a:schemeClr val="tx1"/>
                          </a:solidFill>
                          <a:latin typeface="+mj-lt"/>
                          <a:ea typeface="Champagne &amp; Limousines" panose="020B0702020202020504" pitchFamily="34" charset="0"/>
                        </a:rPr>
                        <a:t> look with amply moisturized skin</a:t>
                      </a:r>
                      <a:r>
                        <a:rPr lang="en-US" sz="1200" dirty="0" smtClean="0">
                          <a:solidFill>
                            <a:schemeClr val="tx1"/>
                          </a:solidFill>
                          <a:latin typeface="+mj-lt"/>
                          <a:ea typeface="Champagne &amp; Limousines" panose="020B0702020202020504" pitchFamily="34"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₹475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n-lt"/>
                          <a:ea typeface="+mn-ea"/>
                        </a:rPr>
                        <a:t>Whitening</a:t>
                      </a:r>
                      <a:r>
                        <a:rPr lang="en-US" sz="1200" baseline="0" dirty="0" smtClean="0">
                          <a:solidFill>
                            <a:schemeClr val="tx1"/>
                          </a:solidFill>
                          <a:latin typeface="+mn-lt"/>
                          <a:ea typeface="+mn-ea"/>
                        </a:rPr>
                        <a:t> Mask (All Skin Types – Unmask the glow with clean and bright skin)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₹700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Face Masks </a:t>
            </a:r>
            <a:r>
              <a:rPr lang="en-US" sz="3000" i="1" dirty="0" smtClean="0">
                <a:solidFill>
                  <a:schemeClr val="bg1"/>
                </a:solidFill>
                <a:latin typeface="Champagne &amp; Limousines" panose="020B0702020202020504" pitchFamily="34" charset="0"/>
                <a:ea typeface="Champagne &amp; Limousines" panose="020B0702020202020504" pitchFamily="34" charset="0"/>
              </a:rPr>
              <a:t>(20min)</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1841219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6"/>
            <a:ext cx="7168896" cy="3716123"/>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256219745"/>
              </p:ext>
            </p:extLst>
          </p:nvPr>
        </p:nvGraphicFramePr>
        <p:xfrm>
          <a:off x="1214321" y="1254555"/>
          <a:ext cx="5976520" cy="3200400"/>
        </p:xfrm>
        <a:graphic>
          <a:graphicData uri="http://schemas.openxmlformats.org/drawingml/2006/table">
            <a:tbl>
              <a:tblPr bandRow="1">
                <a:tableStyleId>{2D5ABB26-0587-4C30-8999-92F81FD0307C}</a:tableStyleId>
              </a:tblPr>
              <a:tblGrid>
                <a:gridCol w="3233103"/>
                <a:gridCol w="2743417"/>
              </a:tblGrid>
              <a:tr h="182942">
                <a:tc>
                  <a:txBody>
                    <a:bodyPr/>
                    <a:lstStyle/>
                    <a:p>
                      <a:pPr marL="171450" indent="-171450">
                        <a:buFont typeface="Arial" panose="020B0604020202020204" pitchFamily="34" charset="0"/>
                        <a:buChar char="•"/>
                      </a:pPr>
                      <a:r>
                        <a:rPr lang="en-US" sz="1200" dirty="0" err="1" smtClean="0"/>
                        <a:t>Oxizenate</a:t>
                      </a:r>
                      <a:r>
                        <a:rPr lang="en-US" sz="1200" baseline="0" dirty="0" smtClean="0"/>
                        <a:t> (All Skin Types -  Protects the skin from UV rays to give it a porcelain smooth texture)</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₹800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n-lt"/>
                          <a:ea typeface="+mn-ea"/>
                        </a:rPr>
                        <a:t>Blueberry Detox (Dry Skin – A butterfly soft and moisturized skin without wrinkles is not a myth and more)</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smtClean="0"/>
                        <a:t>₹800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j-lt"/>
                          <a:ea typeface="Champagne &amp; Limousines" panose="020B0702020202020504" pitchFamily="34" charset="0"/>
                        </a:rPr>
                        <a:t>Anti Oxidant</a:t>
                      </a:r>
                      <a:r>
                        <a:rPr lang="en-US" sz="1200" baseline="0" dirty="0" smtClean="0">
                          <a:solidFill>
                            <a:schemeClr val="tx1"/>
                          </a:solidFill>
                          <a:latin typeface="+mj-lt"/>
                          <a:ea typeface="Champagne &amp; Limousines" panose="020B0702020202020504" pitchFamily="34" charset="0"/>
                        </a:rPr>
                        <a:t> (Tired Skin – No more tired skin.. rejuvenated skin is the  order of the times)</a:t>
                      </a:r>
                      <a:endParaRPr lang="en-US" sz="12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₹800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n-lt"/>
                          <a:ea typeface="+mn-ea"/>
                        </a:rPr>
                        <a:t>Calm &amp; Soothe</a:t>
                      </a:r>
                      <a:r>
                        <a:rPr lang="en-US" sz="1200" baseline="0" dirty="0" smtClean="0">
                          <a:solidFill>
                            <a:schemeClr val="tx1"/>
                          </a:solidFill>
                          <a:latin typeface="+mn-lt"/>
                          <a:ea typeface="+mn-ea"/>
                        </a:rPr>
                        <a:t> (Sensitive Skin – Exfoliates clogged skin to give a smooth, soft and lighter skin)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₹850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171450" indent="-171450">
                        <a:buFont typeface="Arial" panose="020B0604020202020204" pitchFamily="34" charset="0"/>
                        <a:buChar char="•"/>
                      </a:pPr>
                      <a:r>
                        <a:rPr lang="en-US" sz="1200" dirty="0" smtClean="0">
                          <a:solidFill>
                            <a:schemeClr val="tx1"/>
                          </a:solidFill>
                          <a:latin typeface="+mn-lt"/>
                          <a:ea typeface="+mn-ea"/>
                        </a:rPr>
                        <a:t>Vitamin C (Tanned Skin – Instant glow,</a:t>
                      </a:r>
                      <a:r>
                        <a:rPr lang="en-US" sz="1200" baseline="0" dirty="0" smtClean="0">
                          <a:solidFill>
                            <a:schemeClr val="tx1"/>
                          </a:solidFill>
                          <a:latin typeface="+mn-lt"/>
                          <a:ea typeface="+mn-ea"/>
                        </a:rPr>
                        <a:t> brighter look with no skin damage, all this with vitamin C extracts</a:t>
                      </a:r>
                      <a:r>
                        <a:rPr lang="en-US" sz="1200" dirty="0" smtClean="0">
                          <a:solidFill>
                            <a:schemeClr val="tx1"/>
                          </a:solidFill>
                          <a:latin typeface="+mn-lt"/>
                          <a:ea typeface="+mn-ea"/>
                        </a:rPr>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Clean Ups</a:t>
            </a:r>
            <a:r>
              <a:rPr lang="en-US" sz="3000" i="1" dirty="0" smtClean="0">
                <a:solidFill>
                  <a:schemeClr val="bg1"/>
                </a:solidFill>
                <a:latin typeface="Champagne &amp; Limousines" panose="020B0702020202020504" pitchFamily="34" charset="0"/>
                <a:ea typeface="Champagne &amp; Limousines" panose="020B0702020202020504" pitchFamily="34" charset="0"/>
              </a:rPr>
              <a:t>(30min)</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32194704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6"/>
            <a:ext cx="7000647" cy="119237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456332605"/>
              </p:ext>
            </p:extLst>
          </p:nvPr>
        </p:nvGraphicFramePr>
        <p:xfrm>
          <a:off x="1214321" y="1254555"/>
          <a:ext cx="5976520" cy="64008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Water Melon/Strawberry/Black</a:t>
                      </a:r>
                      <a:r>
                        <a:rPr lang="en-US" sz="1200" baseline="0" dirty="0" smtClean="0"/>
                        <a:t> Currant/Chocolate/Papaya/Orange/Mixed Fruit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₹1100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4513480"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Express Fruit Facials</a:t>
            </a:r>
            <a:r>
              <a:rPr lang="en-US" sz="3000" i="1" dirty="0" smtClean="0">
                <a:solidFill>
                  <a:schemeClr val="bg1"/>
                </a:solidFill>
                <a:latin typeface="Champagne &amp; Limousines" panose="020B0702020202020504" pitchFamily="34" charset="0"/>
                <a:ea typeface="Champagne &amp; Limousines" panose="020B0702020202020504" pitchFamily="34" charset="0"/>
              </a:rPr>
              <a:t>(30min)</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978796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6"/>
            <a:ext cx="7168896" cy="3716123"/>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599218226"/>
              </p:ext>
            </p:extLst>
          </p:nvPr>
        </p:nvGraphicFramePr>
        <p:xfrm>
          <a:off x="1177745" y="1115567"/>
          <a:ext cx="5976520" cy="329184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Hydra Dew (Dry</a:t>
                      </a:r>
                      <a:r>
                        <a:rPr lang="en-US" sz="1200" baseline="0" dirty="0" smtClean="0"/>
                        <a:t> &amp; Dehydrated – Moisture and sooth your delicate and dry skin with comfort and protection</a:t>
                      </a:r>
                      <a:r>
                        <a:rPr lang="en-US" sz="1200" dirty="0" smtClean="0"/>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₹1300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Acne Care (Acne Prone – Regulate your skin imperfections with the anti-microbial ingredients)</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₹1550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Re-Balancing (Oily &amp; Combination – Give your </a:t>
                      </a:r>
                      <a:r>
                        <a:rPr lang="en-US" sz="1200" dirty="0" err="1" smtClean="0">
                          <a:solidFill>
                            <a:schemeClr val="tx1"/>
                          </a:solidFill>
                          <a:latin typeface="+mj-lt"/>
                          <a:ea typeface="Champagne &amp; Limousines" panose="020B0702020202020504" pitchFamily="34" charset="0"/>
                        </a:rPr>
                        <a:t>skina</a:t>
                      </a:r>
                      <a:r>
                        <a:rPr lang="en-US" sz="1200" baseline="0" dirty="0" smtClean="0">
                          <a:solidFill>
                            <a:schemeClr val="tx1"/>
                          </a:solidFill>
                          <a:latin typeface="+mj-lt"/>
                          <a:ea typeface="Champagne &amp; Limousines" panose="020B0702020202020504" pitchFamily="34" charset="0"/>
                        </a:rPr>
                        <a:t> Matte finish by regulating, controlling and reducing sebum production</a:t>
                      </a:r>
                      <a:r>
                        <a:rPr lang="en-US" sz="1200" dirty="0" smtClean="0">
                          <a:solidFill>
                            <a:schemeClr val="tx1"/>
                          </a:solidFill>
                          <a:latin typeface="+mj-lt"/>
                          <a:ea typeface="Champagne &amp; Limousines" panose="020B0702020202020504" pitchFamily="34"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₹1650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Rejuvenating (All Skin Type</a:t>
                      </a:r>
                      <a:r>
                        <a:rPr lang="en-US" sz="1200" baseline="0" dirty="0" smtClean="0">
                          <a:solidFill>
                            <a:schemeClr val="tx1"/>
                          </a:solidFill>
                          <a:latin typeface="+mn-lt"/>
                          <a:ea typeface="+mn-ea"/>
                        </a:rPr>
                        <a:t> – Revitalize to leave a supple skin by proper exfoliation and enhanced blood circulation</a:t>
                      </a:r>
                      <a:r>
                        <a:rPr lang="en-US" sz="1200" dirty="0" smtClean="0">
                          <a:solidFill>
                            <a:schemeClr val="tx1"/>
                          </a:solidFill>
                          <a:latin typeface="+mn-lt"/>
                          <a:ea typeface="+mn-ea"/>
                        </a:rPr>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₹1800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Deep Pre Cleansing (</a:t>
                      </a:r>
                      <a:r>
                        <a:rPr lang="en-US" sz="1200" dirty="0" err="1" smtClean="0">
                          <a:solidFill>
                            <a:schemeClr val="tx1"/>
                          </a:solidFill>
                          <a:latin typeface="+mn-lt"/>
                          <a:ea typeface="+mn-ea"/>
                        </a:rPr>
                        <a:t>Olily</a:t>
                      </a:r>
                      <a:r>
                        <a:rPr lang="en-US" sz="1200" dirty="0" smtClean="0">
                          <a:solidFill>
                            <a:schemeClr val="tx1"/>
                          </a:solidFill>
                          <a:latin typeface="+mn-lt"/>
                          <a:ea typeface="+mn-ea"/>
                        </a:rPr>
                        <a:t> skin)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₹2050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Champagne &amp; Limousines" panose="020B0702020202020504" pitchFamily="34" charset="0"/>
                          <a:ea typeface="Champagne &amp; Limousines" panose="020B0702020202020504" pitchFamily="34" charset="0"/>
                        </a:rPr>
                        <a:t>Herbal Gold (A natural retreat for your skin from hand picked herbal ingredients)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₹2300</a:t>
                      </a:r>
                      <a:endParaRPr lang="en-US"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Facial Essential</a:t>
            </a:r>
            <a:r>
              <a:rPr lang="en-US" sz="3000" i="1" dirty="0" smtClean="0">
                <a:solidFill>
                  <a:schemeClr val="bg1"/>
                </a:solidFill>
                <a:latin typeface="Champagne &amp; Limousines" panose="020B0702020202020504" pitchFamily="34" charset="0"/>
                <a:ea typeface="Champagne &amp; Limousines" panose="020B0702020202020504" pitchFamily="34" charset="0"/>
              </a:rPr>
              <a:t>(45min)</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2435409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6"/>
            <a:ext cx="7168896" cy="3716123"/>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574050628"/>
              </p:ext>
            </p:extLst>
          </p:nvPr>
        </p:nvGraphicFramePr>
        <p:xfrm>
          <a:off x="1177745" y="1024127"/>
          <a:ext cx="5976520" cy="365760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Clarifying Acne (Acne Prone Skin</a:t>
                      </a:r>
                      <a:r>
                        <a:rPr lang="en-US" sz="1200" baseline="0" dirty="0" smtClean="0"/>
                        <a:t> – If you are breakout prone, have clogged pores or blackheads, then pick this. Re-balance and restore skin with this stimulating facial</a:t>
                      </a:r>
                      <a:r>
                        <a:rPr lang="en-US" sz="1200" dirty="0" smtClean="0"/>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₹2100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Whitening Facial (Dull &amp; Uneven Skin</a:t>
                      </a:r>
                      <a:r>
                        <a:rPr lang="en-US" sz="1200" baseline="0" dirty="0" smtClean="0">
                          <a:solidFill>
                            <a:schemeClr val="tx1"/>
                          </a:solidFill>
                          <a:latin typeface="+mn-lt"/>
                          <a:ea typeface="+mn-ea"/>
                        </a:rPr>
                        <a:t> Tone – One of the most effective, fastest and safest approach to skin lightening by reducing Melanin formation. Contains broad spectrum sun filters which minimize photo damage, promote even skin tone and reduce skin tanning on exposure to UV rays</a:t>
                      </a:r>
                      <a:r>
                        <a:rPr lang="en-US" sz="1200" dirty="0" smtClean="0">
                          <a:solidFill>
                            <a:schemeClr val="tx1"/>
                          </a:solidFill>
                          <a:latin typeface="+mn-lt"/>
                          <a:ea typeface="+mn-ea"/>
                        </a:rPr>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₹2500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Hydra Fresh Facial (Dry</a:t>
                      </a:r>
                      <a:r>
                        <a:rPr lang="en-US" sz="1200" baseline="0" dirty="0" smtClean="0">
                          <a:solidFill>
                            <a:schemeClr val="tx1"/>
                          </a:solidFill>
                          <a:latin typeface="+mj-lt"/>
                          <a:ea typeface="Champagne &amp; Limousines" panose="020B0702020202020504" pitchFamily="34" charset="0"/>
                        </a:rPr>
                        <a:t> &amp; Dehydrated Skin -  Stimulates collagen formation. Traditional Asian ingredients, pearl &amp; Algae extracts strengthen and tighten the skin and provides protection,  hydration and nourishment</a:t>
                      </a:r>
                      <a:endParaRPr lang="en-US" sz="12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₹2100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Herbal Diamond (Nature’s touch to get a fresh look)</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₹2500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Facial Premium</a:t>
            </a:r>
            <a:r>
              <a:rPr lang="en-US" sz="3000" i="1" dirty="0" smtClean="0">
                <a:solidFill>
                  <a:schemeClr val="bg1"/>
                </a:solidFill>
                <a:latin typeface="Champagne &amp; Limousines" panose="020B0702020202020504" pitchFamily="34" charset="0"/>
                <a:ea typeface="Champagne &amp; Limousines" panose="020B0702020202020504" pitchFamily="34" charset="0"/>
              </a:rPr>
              <a:t>(75min)</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34016448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7"/>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000" dirty="0" smtClean="0">
                <a:latin typeface="Champagne &amp; Limousines" panose="020B0702020202020504" pitchFamily="34" charset="0"/>
                <a:ea typeface="Champagne &amp; Limousines" panose="020B0702020202020504" pitchFamily="34" charset="0"/>
              </a:rPr>
              <a:t>Index</a:t>
            </a:r>
            <a:endParaRPr lang="en-US" sz="3000" dirty="0">
              <a:latin typeface="Champagne &amp; Limousines" panose="020B0702020202020504" pitchFamily="34" charset="0"/>
              <a:ea typeface="Champagne &amp; Limousines" panose="020B0702020202020504" pitchFamily="34" charset="0"/>
            </a:endParaRPr>
          </a:p>
        </p:txBody>
      </p:sp>
      <p:sp>
        <p:nvSpPr>
          <p:cNvPr id="3" name="Text Placeholder 2"/>
          <p:cNvSpPr>
            <a:spLocks noGrp="1"/>
          </p:cNvSpPr>
          <p:nvPr>
            <p:ph type="body" idx="1"/>
          </p:nvPr>
        </p:nvSpPr>
        <p:spPr>
          <a:xfrm>
            <a:off x="694390" y="1181868"/>
            <a:ext cx="3126839" cy="3544136"/>
          </a:xfrm>
        </p:spPr>
        <p:txBody>
          <a:bodyPr/>
          <a:lstStyle/>
          <a:p>
            <a:pPr marL="558800" indent="-457200">
              <a:buFont typeface="+mj-lt"/>
              <a:buAutoNum type="arabicPeriod" startAt="3"/>
            </a:pPr>
            <a:r>
              <a:rPr lang="en-US" dirty="0">
                <a:hlinkClick r:id="rId3" action="ppaction://hlinksldjump"/>
              </a:rPr>
              <a:t>Hands &amp; </a:t>
            </a:r>
            <a:r>
              <a:rPr lang="en-US" dirty="0" smtClean="0">
                <a:hlinkClick r:id="rId3" action="ppaction://hlinksldjump"/>
              </a:rPr>
              <a:t>Feet</a:t>
            </a:r>
            <a:endParaRPr lang="en-US" dirty="0" smtClean="0"/>
          </a:p>
          <a:p>
            <a:pPr lvl="1">
              <a:buFont typeface="Arial" panose="020B0604020202020204" pitchFamily="34" charset="0"/>
              <a:buChar char="•"/>
            </a:pPr>
            <a:r>
              <a:rPr lang="en-US" dirty="0" smtClean="0">
                <a:hlinkClick r:id="rId4" action="ppaction://hlinksldjump"/>
              </a:rPr>
              <a:t>Foot Spa</a:t>
            </a:r>
            <a:endParaRPr lang="en-US" dirty="0" smtClean="0"/>
          </a:p>
          <a:p>
            <a:pPr lvl="1">
              <a:buFont typeface="Arial" panose="020B0604020202020204" pitchFamily="34" charset="0"/>
              <a:buChar char="•"/>
            </a:pPr>
            <a:r>
              <a:rPr lang="en-US" dirty="0" smtClean="0">
                <a:hlinkClick r:id="rId5" action="ppaction://hlinksldjump"/>
              </a:rPr>
              <a:t>Hand Spa</a:t>
            </a:r>
            <a:endParaRPr lang="en-US" dirty="0" smtClean="0"/>
          </a:p>
          <a:p>
            <a:pPr lvl="1">
              <a:buFont typeface="Arial" panose="020B0604020202020204" pitchFamily="34" charset="0"/>
              <a:buChar char="•"/>
            </a:pPr>
            <a:r>
              <a:rPr lang="en-US" dirty="0" smtClean="0">
                <a:hlinkClick r:id="rId6" action="ppaction://hlinksldjump"/>
              </a:rPr>
              <a:t>Nail Care</a:t>
            </a:r>
            <a:endParaRPr lang="en-US" dirty="0"/>
          </a:p>
          <a:p>
            <a:pPr marL="558800" indent="-457200">
              <a:buFont typeface="+mj-lt"/>
              <a:buAutoNum type="arabicPeriod" startAt="3"/>
            </a:pPr>
            <a:r>
              <a:rPr lang="en-US" dirty="0" smtClean="0">
                <a:hlinkClick r:id="rId7" action="ppaction://hlinksldjump"/>
              </a:rPr>
              <a:t>Spa</a:t>
            </a:r>
            <a:endParaRPr lang="en-US" dirty="0" smtClean="0"/>
          </a:p>
          <a:p>
            <a:pPr lvl="1">
              <a:buFont typeface="Arial" panose="020B0604020202020204" pitchFamily="34" charset="0"/>
              <a:buChar char="•"/>
            </a:pPr>
            <a:r>
              <a:rPr lang="en-US" dirty="0" smtClean="0">
                <a:hlinkClick r:id="rId8" action="ppaction://hlinksldjump"/>
              </a:rPr>
              <a:t>Head Massage</a:t>
            </a:r>
            <a:endParaRPr lang="en-US" dirty="0" smtClean="0"/>
          </a:p>
          <a:p>
            <a:pPr lvl="1">
              <a:buFont typeface="Arial" panose="020B0604020202020204" pitchFamily="34" charset="0"/>
              <a:buChar char="•"/>
            </a:pPr>
            <a:r>
              <a:rPr lang="en-US" dirty="0" smtClean="0">
                <a:hlinkClick r:id="rId9" action="ppaction://hlinksldjump"/>
              </a:rPr>
              <a:t>Quick Massage</a:t>
            </a:r>
            <a:endParaRPr lang="en-US" dirty="0" smtClean="0"/>
          </a:p>
          <a:p>
            <a:pPr lvl="1">
              <a:buFont typeface="Arial" panose="020B0604020202020204" pitchFamily="34" charset="0"/>
              <a:buChar char="•"/>
            </a:pPr>
            <a:r>
              <a:rPr lang="en-US" dirty="0" smtClean="0">
                <a:hlinkClick r:id="rId10" action="ppaction://hlinksldjump"/>
              </a:rPr>
              <a:t>Body Spa</a:t>
            </a:r>
            <a:endParaRPr lang="en-US" dirty="0" smtClean="0"/>
          </a:p>
          <a:p>
            <a:pPr lvl="1">
              <a:buFont typeface="Arial" panose="020B0604020202020204" pitchFamily="34" charset="0"/>
              <a:buChar char="•"/>
            </a:pPr>
            <a:r>
              <a:rPr lang="en-US" dirty="0" smtClean="0">
                <a:hlinkClick r:id="rId11" action="ppaction://hlinksldjump"/>
              </a:rPr>
              <a:t>Body Polish</a:t>
            </a:r>
            <a:endParaRPr lang="en-US" dirty="0"/>
          </a:p>
          <a:p>
            <a:pPr marL="558800" indent="-457200">
              <a:buFont typeface="+mj-lt"/>
              <a:buAutoNum type="arabicPeriod" startAt="3"/>
            </a:pPr>
            <a:r>
              <a:rPr lang="en-US" dirty="0" smtClean="0">
                <a:hlinkClick r:id="rId12" action="ppaction://hlinksldjump"/>
              </a:rPr>
              <a:t>Make Up</a:t>
            </a:r>
            <a:endParaRPr lang="en-US" dirty="0" smtClean="0"/>
          </a:p>
          <a:p>
            <a:pPr lvl="1">
              <a:buFont typeface="Arial" panose="020B0604020202020204" pitchFamily="34" charset="0"/>
              <a:buChar char="•"/>
            </a:pPr>
            <a:endParaRPr lang="en-US" dirty="0" smtClean="0"/>
          </a:p>
          <a:p>
            <a:pPr lvl="1">
              <a:buFont typeface="Arial" panose="020B0604020202020204" pitchFamily="34" charset="0"/>
              <a:buChar char="•"/>
            </a:pPr>
            <a:endParaRPr lang="en-US" dirty="0" smtClean="0"/>
          </a:p>
        </p:txBody>
      </p:sp>
      <p:sp>
        <p:nvSpPr>
          <p:cNvPr id="4" name="Text Placeholder 3"/>
          <p:cNvSpPr>
            <a:spLocks noGrp="1"/>
          </p:cNvSpPr>
          <p:nvPr>
            <p:ph type="body" idx="2"/>
          </p:nvPr>
        </p:nvSpPr>
        <p:spPr/>
        <p:txBody>
          <a:bodyPr/>
          <a:lstStyle/>
          <a:p>
            <a:pPr marL="558800" indent="-457200">
              <a:buFont typeface="+mj-lt"/>
              <a:buAutoNum type="arabicPeriod" startAt="6"/>
            </a:pPr>
            <a:r>
              <a:rPr lang="en-US" dirty="0" smtClean="0">
                <a:hlinkClick r:id="rId13" action="ppaction://hlinksldjump"/>
              </a:rPr>
              <a:t>Bridal</a:t>
            </a:r>
            <a:endParaRPr lang="en-US" dirty="0"/>
          </a:p>
          <a:p>
            <a:pPr marL="558800" indent="-457200">
              <a:buFont typeface="+mj-lt"/>
              <a:buAutoNum type="arabicPeriod" startAt="6"/>
            </a:pPr>
            <a:r>
              <a:rPr lang="en-US" dirty="0">
                <a:hlinkClick r:id="rId14" action="ppaction://hlinksldjump"/>
              </a:rPr>
              <a:t>Treatments</a:t>
            </a:r>
            <a:endParaRPr lang="en-US" dirty="0"/>
          </a:p>
          <a:p>
            <a:endParaRPr lang="en-US" dirty="0"/>
          </a:p>
        </p:txBody>
      </p:sp>
    </p:spTree>
    <p:extLst>
      <p:ext uri="{BB962C8B-B14F-4D97-AF65-F5344CB8AC3E}">
        <p14:creationId xmlns:p14="http://schemas.microsoft.com/office/powerpoint/2010/main" val="3738659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7"/>
            <a:ext cx="7081114" cy="3028494"/>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654220768"/>
              </p:ext>
            </p:extLst>
          </p:nvPr>
        </p:nvGraphicFramePr>
        <p:xfrm>
          <a:off x="1214321" y="1254555"/>
          <a:ext cx="5976520" cy="228600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Uplifting Facial (Matured Skin – A corrective regimen for dehydrated, ageing, and environmentally challenged skin)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₹3100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Ultra</a:t>
                      </a:r>
                      <a:r>
                        <a:rPr lang="en-US" sz="1200" baseline="0" dirty="0" smtClean="0">
                          <a:solidFill>
                            <a:schemeClr val="tx1"/>
                          </a:solidFill>
                          <a:latin typeface="+mn-lt"/>
                          <a:ea typeface="+mn-ea"/>
                        </a:rPr>
                        <a:t> Bright Facial  (Pigmented Skin – This regimen is oriented for inhibition of pigmentation. White tea extracts lightens the skin evenly and reduces the degree of skin tanning and provides radical protection. This retreat includes dual mask)</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₹3100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Herbal Platinum (An organic formula which</a:t>
                      </a:r>
                      <a:r>
                        <a:rPr lang="en-US" sz="1200" baseline="0" dirty="0" smtClean="0">
                          <a:solidFill>
                            <a:schemeClr val="tx1"/>
                          </a:solidFill>
                          <a:latin typeface="+mj-lt"/>
                          <a:ea typeface="Champagne &amp; Limousines" panose="020B0702020202020504" pitchFamily="34" charset="0"/>
                        </a:rPr>
                        <a:t> gives instant results</a:t>
                      </a:r>
                      <a:r>
                        <a:rPr lang="en-US" sz="1200" dirty="0" smtClean="0">
                          <a:solidFill>
                            <a:schemeClr val="tx1"/>
                          </a:solidFill>
                          <a:latin typeface="+mj-lt"/>
                          <a:ea typeface="Champagne &amp; Limousines" panose="020B0702020202020504" pitchFamily="34"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₹3600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8"/>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Facial Signature</a:t>
            </a:r>
            <a:r>
              <a:rPr lang="en-US" sz="3000" i="1" dirty="0" smtClean="0">
                <a:solidFill>
                  <a:schemeClr val="bg1"/>
                </a:solidFill>
                <a:latin typeface="Champagne &amp; Limousines" panose="020B0702020202020504" pitchFamily="34" charset="0"/>
                <a:ea typeface="Champagne &amp; Limousines" panose="020B0702020202020504" pitchFamily="34" charset="0"/>
              </a:rPr>
              <a:t>(90min)</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2612586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768220" y="2056733"/>
            <a:ext cx="7578300" cy="11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dirty="0" smtClean="0">
                <a:latin typeface="Champagne &amp; Limousines" panose="020B0702020202020504" pitchFamily="34" charset="0"/>
                <a:ea typeface="Champagne &amp; Limousines" panose="020B0702020202020504" pitchFamily="34" charset="0"/>
              </a:rPr>
              <a:t>Hands &amp; Feet</a:t>
            </a:r>
            <a:endParaRPr sz="5000" dirty="0">
              <a:latin typeface="Champagne &amp; Limousines" panose="020B0702020202020504" pitchFamily="34" charset="0"/>
              <a:ea typeface="Champagne &amp; Limousines" panose="020B0702020202020504" pitchFamily="34" charset="0"/>
            </a:endParaRPr>
          </a:p>
        </p:txBody>
      </p:sp>
    </p:spTree>
    <p:extLst>
      <p:ext uri="{BB962C8B-B14F-4D97-AF65-F5344CB8AC3E}">
        <p14:creationId xmlns:p14="http://schemas.microsoft.com/office/powerpoint/2010/main" val="399883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7"/>
            <a:ext cx="7081114" cy="3028494"/>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268438231"/>
              </p:ext>
            </p:extLst>
          </p:nvPr>
        </p:nvGraphicFramePr>
        <p:xfrm>
          <a:off x="1214321" y="1254555"/>
          <a:ext cx="5976520" cy="246888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Classic Pedicure (45 min -  A relaxing and refreshing regimen for tired legs)</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₹425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French Pedicure (45 min – With a chic French touch for overall relaxation</a:t>
                      </a:r>
                      <a:r>
                        <a:rPr lang="en-US" sz="1200" baseline="0" dirty="0" smtClean="0">
                          <a:solidFill>
                            <a:schemeClr val="tx1"/>
                          </a:solidFill>
                          <a:latin typeface="+mn-lt"/>
                          <a:ea typeface="+mn-ea"/>
                        </a:rPr>
                        <a:t> and finishing with application at French polish</a:t>
                      </a:r>
                      <a:r>
                        <a:rPr lang="en-US" sz="1200" dirty="0" smtClean="0">
                          <a:solidFill>
                            <a:schemeClr val="tx1"/>
                          </a:solidFill>
                          <a:latin typeface="+mn-lt"/>
                          <a:ea typeface="+mn-ea"/>
                        </a:rPr>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₹500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Anti Oxidant – Pedicure (45 min – </a:t>
                      </a:r>
                      <a:r>
                        <a:rPr lang="en-US" sz="1200" dirty="0" err="1" smtClean="0">
                          <a:solidFill>
                            <a:schemeClr val="tx1"/>
                          </a:solidFill>
                          <a:latin typeface="+mj-lt"/>
                          <a:ea typeface="Champagne &amp; Limousines" panose="020B0702020202020504" pitchFamily="34" charset="0"/>
                        </a:rPr>
                        <a:t>Detoxicating</a:t>
                      </a:r>
                      <a:r>
                        <a:rPr lang="en-US" sz="1200" dirty="0" smtClean="0">
                          <a:solidFill>
                            <a:schemeClr val="tx1"/>
                          </a:solidFill>
                          <a:latin typeface="+mj-lt"/>
                          <a:ea typeface="Champagne &amp; Limousines" panose="020B0702020202020504" pitchFamily="34" charset="0"/>
                        </a:rPr>
                        <a:t> thick ankles and calves)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₹750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Brightening &amp; De-Tan</a:t>
                      </a:r>
                      <a:r>
                        <a:rPr lang="en-US" sz="1200" baseline="0" dirty="0" smtClean="0">
                          <a:solidFill>
                            <a:schemeClr val="tx1"/>
                          </a:solidFill>
                          <a:latin typeface="+mj-lt"/>
                          <a:ea typeface="Champagne &amp; Limousines" panose="020B0702020202020504" pitchFamily="34" charset="0"/>
                        </a:rPr>
                        <a:t> Pedicure (60 min – Removes tan and gives brighter and smoother feet)</a:t>
                      </a:r>
                      <a:endParaRPr lang="en-US" sz="12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₹1000</a:t>
                      </a:r>
                      <a:endParaRPr lang="en-US"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Moisturizing Pedicure (60 min)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Foot Spa</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1316559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6"/>
            <a:ext cx="7043655" cy="3182995"/>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143270734"/>
              </p:ext>
            </p:extLst>
          </p:nvPr>
        </p:nvGraphicFramePr>
        <p:xfrm>
          <a:off x="1214321" y="1254555"/>
          <a:ext cx="5976520" cy="265176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Classic Manicure (30 min – For a profoundly</a:t>
                      </a:r>
                      <a:r>
                        <a:rPr lang="en-US" sz="1200" baseline="0" dirty="0" smtClean="0"/>
                        <a:t> relaxing experience with sublime massage of hands and palms</a:t>
                      </a:r>
                      <a:r>
                        <a:rPr lang="en-US" sz="1200" dirty="0" smtClean="0"/>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₹375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French Manicure (45</a:t>
                      </a:r>
                      <a:r>
                        <a:rPr lang="en-US" sz="1200" baseline="0" dirty="0" smtClean="0">
                          <a:solidFill>
                            <a:schemeClr val="tx1"/>
                          </a:solidFill>
                          <a:latin typeface="+mn-lt"/>
                          <a:ea typeface="+mn-ea"/>
                        </a:rPr>
                        <a:t> min  With a chic French touch for overall relaxation and finishing with application of French polish</a:t>
                      </a:r>
                      <a:r>
                        <a:rPr lang="en-US" sz="1200" dirty="0" smtClean="0">
                          <a:solidFill>
                            <a:schemeClr val="tx1"/>
                          </a:solidFill>
                          <a:latin typeface="+mn-lt"/>
                          <a:ea typeface="+mn-ea"/>
                        </a:rPr>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₹475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Anti Oxidant – Manicure (45 min – </a:t>
                      </a:r>
                      <a:r>
                        <a:rPr lang="en-US" sz="1200" dirty="0" err="1" smtClean="0">
                          <a:solidFill>
                            <a:schemeClr val="tx1"/>
                          </a:solidFill>
                          <a:latin typeface="+mj-lt"/>
                          <a:ea typeface="Champagne &amp; Limousines" panose="020B0702020202020504" pitchFamily="34" charset="0"/>
                        </a:rPr>
                        <a:t>Detoxicating</a:t>
                      </a:r>
                      <a:r>
                        <a:rPr lang="en-US" sz="1200" dirty="0" smtClean="0">
                          <a:solidFill>
                            <a:schemeClr val="tx1"/>
                          </a:solidFill>
                          <a:latin typeface="+mj-lt"/>
                          <a:ea typeface="Champagne &amp; Limousines" panose="020B0702020202020504" pitchFamily="34" charset="0"/>
                        </a:rPr>
                        <a:t> thick knuckles</a:t>
                      </a:r>
                      <a:r>
                        <a:rPr lang="en-US" sz="1200" baseline="0" dirty="0" smtClean="0">
                          <a:solidFill>
                            <a:schemeClr val="tx1"/>
                          </a:solidFill>
                          <a:latin typeface="+mj-lt"/>
                          <a:ea typeface="Champagne &amp; Limousines" panose="020B0702020202020504" pitchFamily="34" charset="0"/>
                        </a:rPr>
                        <a:t> and nails</a:t>
                      </a:r>
                      <a:r>
                        <a:rPr lang="en-US" sz="1200" dirty="0" smtClean="0">
                          <a:solidFill>
                            <a:schemeClr val="tx1"/>
                          </a:solidFill>
                          <a:latin typeface="+mj-lt"/>
                          <a:ea typeface="Champagne &amp; Limousines" panose="020B0702020202020504" pitchFamily="34"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₹675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Brightening &amp; De-Tan</a:t>
                      </a:r>
                      <a:r>
                        <a:rPr lang="en-US" sz="1200" baseline="0" dirty="0" smtClean="0">
                          <a:solidFill>
                            <a:schemeClr val="tx1"/>
                          </a:solidFill>
                          <a:latin typeface="+mj-lt"/>
                          <a:ea typeface="Champagne &amp; Limousines" panose="020B0702020202020504" pitchFamily="34" charset="0"/>
                        </a:rPr>
                        <a:t> Manicure (60 min – Removes tan and gives brighter and smoother nails and fingers)</a:t>
                      </a:r>
                      <a:endParaRPr lang="en-US" sz="12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₹900</a:t>
                      </a:r>
                      <a:endParaRPr lang="en-US"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Moisturizing Manicure (60 min)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₹900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Hand Spa</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255331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7"/>
            <a:ext cx="6996358" cy="1094064"/>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93704918"/>
              </p:ext>
            </p:extLst>
          </p:nvPr>
        </p:nvGraphicFramePr>
        <p:xfrm>
          <a:off x="1214321" y="1254555"/>
          <a:ext cx="5976520" cy="54864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Cut,</a:t>
                      </a:r>
                      <a:r>
                        <a:rPr lang="en-US" sz="1200" baseline="0" dirty="0" smtClean="0"/>
                        <a:t> File, Polish (20 min)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₹125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Change of Polish (10 min)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₹120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Nail Care</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316079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768220" y="2056733"/>
            <a:ext cx="7578300" cy="11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dirty="0" smtClean="0">
                <a:latin typeface="Champagne &amp; Limousines" panose="020B0702020202020504" pitchFamily="34" charset="0"/>
                <a:ea typeface="Champagne &amp; Limousines" panose="020B0702020202020504" pitchFamily="34" charset="0"/>
              </a:rPr>
              <a:t>Spa</a:t>
            </a:r>
            <a:endParaRPr sz="5000" dirty="0">
              <a:latin typeface="Champagne &amp; Limousines" panose="020B0702020202020504" pitchFamily="34" charset="0"/>
              <a:ea typeface="Champagne &amp; Limousines" panose="020B0702020202020504" pitchFamily="34" charset="0"/>
            </a:endParaRPr>
          </a:p>
        </p:txBody>
      </p:sp>
    </p:spTree>
    <p:extLst>
      <p:ext uri="{BB962C8B-B14F-4D97-AF65-F5344CB8AC3E}">
        <p14:creationId xmlns:p14="http://schemas.microsoft.com/office/powerpoint/2010/main" val="1434417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7"/>
            <a:ext cx="7020007" cy="2355305"/>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438001753"/>
              </p:ext>
            </p:extLst>
          </p:nvPr>
        </p:nvGraphicFramePr>
        <p:xfrm>
          <a:off x="1214321" y="1254555"/>
          <a:ext cx="5976520" cy="182880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Scalp Massage (</a:t>
                      </a:r>
                      <a:r>
                        <a:rPr lang="en-US" sz="1200" dirty="0" err="1" smtClean="0"/>
                        <a:t>Morrocan</a:t>
                      </a:r>
                      <a:r>
                        <a:rPr lang="en-US" sz="1200" dirty="0" smtClean="0"/>
                        <a:t> Oil)</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₹525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Head Massage (Dry)</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₹225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Head Massage (Coconut</a:t>
                      </a:r>
                      <a:r>
                        <a:rPr lang="en-US" sz="1200" baseline="0" dirty="0" smtClean="0">
                          <a:solidFill>
                            <a:schemeClr val="tx1"/>
                          </a:solidFill>
                          <a:latin typeface="+mn-lt"/>
                          <a:ea typeface="+mn-ea"/>
                        </a:rPr>
                        <a:t> Oil</a:t>
                      </a:r>
                      <a:r>
                        <a:rPr lang="en-US" sz="1200" dirty="0" smtClean="0">
                          <a:solidFill>
                            <a:schemeClr val="tx1"/>
                          </a:solidFill>
                          <a:latin typeface="+mn-lt"/>
                          <a:ea typeface="+mn-ea"/>
                        </a:rPr>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₹275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Head Massage (Mint</a:t>
                      </a:r>
                      <a:r>
                        <a:rPr lang="en-US" sz="1200" baseline="0" dirty="0" smtClean="0">
                          <a:solidFill>
                            <a:schemeClr val="tx1"/>
                          </a:solidFill>
                          <a:latin typeface="+mn-lt"/>
                          <a:ea typeface="+mn-ea"/>
                        </a:rPr>
                        <a:t> Oil</a:t>
                      </a:r>
                      <a:r>
                        <a:rPr lang="en-US" sz="1200" dirty="0" smtClean="0">
                          <a:solidFill>
                            <a:schemeClr val="tx1"/>
                          </a:solidFill>
                          <a:latin typeface="+mn-lt"/>
                          <a:ea typeface="+mn-ea"/>
                        </a:rPr>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₹375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Head Massage (Aroma</a:t>
                      </a:r>
                      <a:r>
                        <a:rPr lang="en-US" sz="1200" baseline="0" dirty="0" smtClean="0">
                          <a:solidFill>
                            <a:schemeClr val="tx1"/>
                          </a:solidFill>
                          <a:latin typeface="+mn-lt"/>
                          <a:ea typeface="+mn-ea"/>
                        </a:rPr>
                        <a:t> Oil</a:t>
                      </a:r>
                      <a:r>
                        <a:rPr lang="en-US" sz="1200" dirty="0" smtClean="0">
                          <a:solidFill>
                            <a:schemeClr val="tx1"/>
                          </a:solidFill>
                          <a:latin typeface="+mn-lt"/>
                          <a:ea typeface="+mn-ea"/>
                        </a:rPr>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₹425</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err="1" smtClean="0">
                          <a:solidFill>
                            <a:schemeClr val="tx1"/>
                          </a:solidFill>
                          <a:latin typeface="+mj-lt"/>
                          <a:ea typeface="Champagne &amp; Limousines" panose="020B0702020202020504" pitchFamily="34" charset="0"/>
                        </a:rPr>
                        <a:t>Champi</a:t>
                      </a:r>
                      <a:r>
                        <a:rPr lang="en-US" sz="1200" dirty="0" smtClean="0">
                          <a:solidFill>
                            <a:schemeClr val="tx1"/>
                          </a:solidFill>
                          <a:latin typeface="+mj-lt"/>
                          <a:ea typeface="Champagne &amp; Limousines" panose="020B0702020202020504" pitchFamily="34" charset="0"/>
                        </a:rPr>
                        <a:t> – Herbal Oil (Traditional</a:t>
                      </a:r>
                      <a:r>
                        <a:rPr lang="en-US" sz="1200" baseline="0" dirty="0" smtClean="0">
                          <a:solidFill>
                            <a:schemeClr val="tx1"/>
                          </a:solidFill>
                          <a:latin typeface="+mj-lt"/>
                          <a:ea typeface="Champagne &amp; Limousines" panose="020B0702020202020504" pitchFamily="34" charset="0"/>
                        </a:rPr>
                        <a:t> Indian Head Massage</a:t>
                      </a:r>
                      <a:r>
                        <a:rPr lang="en-US" sz="1200" dirty="0" smtClean="0">
                          <a:solidFill>
                            <a:schemeClr val="tx1"/>
                          </a:solidFill>
                          <a:latin typeface="+mj-lt"/>
                          <a:ea typeface="Champagne &amp; Limousines" panose="020B0702020202020504" pitchFamily="34"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₹375</a:t>
                      </a:r>
                      <a:endParaRPr lang="en-US"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Head Massage</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3197549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7"/>
            <a:ext cx="7154014" cy="290709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476106508"/>
              </p:ext>
            </p:extLst>
          </p:nvPr>
        </p:nvGraphicFramePr>
        <p:xfrm>
          <a:off x="1214321" y="1254555"/>
          <a:ext cx="5976520" cy="256032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Hand</a:t>
                      </a:r>
                      <a:r>
                        <a:rPr lang="en-US" sz="1200" baseline="0" dirty="0" smtClean="0"/>
                        <a:t> Reflexology</a:t>
                      </a:r>
                      <a:r>
                        <a:rPr lang="en-US" sz="1200" dirty="0" smtClean="0"/>
                        <a:t> (20</a:t>
                      </a:r>
                      <a:r>
                        <a:rPr lang="en-US" sz="1200" baseline="0" dirty="0" smtClean="0"/>
                        <a:t> min – Massaging and stimulating pressure points in hand to release the energy and relax tired hands</a:t>
                      </a:r>
                      <a:r>
                        <a:rPr lang="en-US" sz="1200" dirty="0" smtClean="0"/>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₹450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Foot Reflexology (30 min)</a:t>
                      </a:r>
                    </a:p>
                    <a:p>
                      <a:pPr marL="0" indent="0">
                        <a:buFont typeface="Arial" panose="020B0604020202020204" pitchFamily="34" charset="0"/>
                        <a:buNone/>
                      </a:pPr>
                      <a:r>
                        <a:rPr lang="en-US" sz="1200" baseline="0" dirty="0" smtClean="0">
                          <a:solidFill>
                            <a:schemeClr val="tx1"/>
                          </a:solidFill>
                          <a:latin typeface="+mn-lt"/>
                          <a:ea typeface="+mn-ea"/>
                        </a:rPr>
                        <a:t>                            (</a:t>
                      </a:r>
                      <a:r>
                        <a:rPr lang="en-US" sz="1200" dirty="0" smtClean="0">
                          <a:solidFill>
                            <a:schemeClr val="tx1"/>
                          </a:solidFill>
                          <a:latin typeface="+mn-lt"/>
                          <a:ea typeface="+mn-ea"/>
                        </a:rPr>
                        <a:t>60 min) </a:t>
                      </a:r>
                    </a:p>
                    <a:p>
                      <a:pPr marL="0" indent="0">
                        <a:buFont typeface="Arial" panose="020B0604020202020204" pitchFamily="34" charset="0"/>
                        <a:buNone/>
                      </a:pPr>
                      <a:r>
                        <a:rPr lang="en-US" sz="1200" dirty="0" smtClean="0">
                          <a:solidFill>
                            <a:schemeClr val="tx1"/>
                          </a:solidFill>
                          <a:latin typeface="+mn-lt"/>
                          <a:ea typeface="+mn-ea"/>
                        </a:rPr>
                        <a:t>(Stimulate and massage</a:t>
                      </a:r>
                      <a:r>
                        <a:rPr lang="en-US" sz="1200" baseline="0" dirty="0" smtClean="0">
                          <a:solidFill>
                            <a:schemeClr val="tx1"/>
                          </a:solidFill>
                          <a:latin typeface="+mn-lt"/>
                          <a:ea typeface="+mn-ea"/>
                        </a:rPr>
                        <a:t> pressure points in legs to release the energy and relax tired legs</a:t>
                      </a:r>
                      <a:r>
                        <a:rPr lang="en-US" sz="1200" dirty="0" smtClean="0">
                          <a:solidFill>
                            <a:schemeClr val="tx1"/>
                          </a:solidFill>
                          <a:latin typeface="+mn-lt"/>
                          <a:ea typeface="+mn-ea"/>
                        </a:rPr>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₹550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Back (30 min)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₹600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Head, Neck</a:t>
                      </a:r>
                      <a:r>
                        <a:rPr lang="en-US" sz="1200" baseline="0" dirty="0" smtClean="0">
                          <a:solidFill>
                            <a:schemeClr val="tx1"/>
                          </a:solidFill>
                          <a:latin typeface="+mn-lt"/>
                          <a:ea typeface="+mn-ea"/>
                        </a:rPr>
                        <a:t> &amp; Shoulder (30 min – Relax, de-stress, revive, and renew the body with perfect massage strokes)</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₹600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Quick Massage</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236983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7"/>
            <a:ext cx="7015277" cy="3913632"/>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379196864"/>
              </p:ext>
            </p:extLst>
          </p:nvPr>
        </p:nvGraphicFramePr>
        <p:xfrm>
          <a:off x="1254430" y="1086306"/>
          <a:ext cx="5976520" cy="374904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latin typeface="+mj-lt"/>
                        </a:rPr>
                        <a:t>Swedish</a:t>
                      </a:r>
                      <a:r>
                        <a:rPr lang="en-US" sz="1200" baseline="0" dirty="0" smtClean="0">
                          <a:latin typeface="+mj-lt"/>
                        </a:rPr>
                        <a:t> Therapy (60 min)</a:t>
                      </a:r>
                    </a:p>
                    <a:p>
                      <a:pPr marL="0" indent="0">
                        <a:buFont typeface="Arial" panose="020B0604020202020204" pitchFamily="34" charset="0"/>
                        <a:buNone/>
                      </a:pPr>
                      <a:r>
                        <a:rPr lang="en-US" sz="1200" baseline="0" dirty="0" smtClean="0">
                          <a:solidFill>
                            <a:schemeClr val="tx1"/>
                          </a:solidFill>
                          <a:latin typeface="+mj-lt"/>
                          <a:ea typeface="Champagne &amp; Limousines" panose="020B0702020202020504" pitchFamily="34" charset="0"/>
                        </a:rPr>
                        <a:t>                             (90 min)</a:t>
                      </a:r>
                    </a:p>
                    <a:p>
                      <a:pPr marL="0" indent="0">
                        <a:buFont typeface="Arial" panose="020B0604020202020204" pitchFamily="34" charset="0"/>
                        <a:buNone/>
                      </a:pPr>
                      <a:r>
                        <a:rPr lang="en-US" sz="1200" baseline="0" dirty="0" smtClean="0">
                          <a:solidFill>
                            <a:schemeClr val="tx1"/>
                          </a:solidFill>
                          <a:latin typeface="+mj-lt"/>
                          <a:ea typeface="Champagne &amp; Limousines" panose="020B0702020202020504" pitchFamily="34" charset="0"/>
                        </a:rPr>
                        <a:t>(Long &amp; Smooth strokes in the direction of the blood flow towards the heart. The therapy increases the oxygen level in the blood, decreases muscle toxins, improves circulation, eases tension &amp; balances the body)</a:t>
                      </a:r>
                      <a:endParaRPr lang="en-US" sz="12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₹1700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₹2300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latin typeface="+mj-lt"/>
                        </a:rPr>
                        <a:t>Deep Tissue </a:t>
                      </a:r>
                      <a:r>
                        <a:rPr lang="en-US" sz="1200" baseline="0" dirty="0" smtClean="0">
                          <a:latin typeface="+mj-lt"/>
                        </a:rPr>
                        <a:t>Therapy (60 min)</a:t>
                      </a:r>
                    </a:p>
                    <a:p>
                      <a:pPr marL="0" indent="0">
                        <a:buFont typeface="Arial" panose="020B0604020202020204" pitchFamily="34" charset="0"/>
                        <a:buNone/>
                      </a:pPr>
                      <a:r>
                        <a:rPr lang="en-US" sz="1200" baseline="0" dirty="0" smtClean="0">
                          <a:solidFill>
                            <a:schemeClr val="tx1"/>
                          </a:solidFill>
                          <a:latin typeface="+mj-lt"/>
                          <a:ea typeface="Champagne &amp; Limousines" panose="020B0702020202020504" pitchFamily="34" charset="0"/>
                        </a:rPr>
                        <a:t>                                   (90 min)</a:t>
                      </a:r>
                    </a:p>
                    <a:p>
                      <a:pPr marL="0" indent="0">
                        <a:buFont typeface="Arial" panose="020B0604020202020204" pitchFamily="34" charset="0"/>
                        <a:buNone/>
                      </a:pPr>
                      <a:r>
                        <a:rPr lang="en-US" sz="1200" baseline="0" dirty="0" smtClean="0">
                          <a:solidFill>
                            <a:schemeClr val="tx1"/>
                          </a:solidFill>
                          <a:latin typeface="+mj-lt"/>
                          <a:ea typeface="Champagne &amp; Limousines" panose="020B0702020202020504" pitchFamily="34" charset="0"/>
                        </a:rPr>
                        <a:t>(Focuses on the deepest layers of muscle tissue. Releases chronic muscle tension, relieves deep muscle stiffness and soreness)</a:t>
                      </a:r>
                      <a:endParaRPr lang="en-US" sz="12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₹1900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₹2600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latin typeface="+mj-lt"/>
                        </a:rPr>
                        <a:t>Catwalk</a:t>
                      </a:r>
                      <a:r>
                        <a:rPr lang="en-US" sz="1200" baseline="0" dirty="0" smtClean="0">
                          <a:latin typeface="+mj-lt"/>
                        </a:rPr>
                        <a:t> 21 Signature</a:t>
                      </a:r>
                      <a:r>
                        <a:rPr lang="en-US" sz="1200" dirty="0" smtClean="0">
                          <a:latin typeface="+mj-lt"/>
                        </a:rPr>
                        <a:t> </a:t>
                      </a:r>
                      <a:r>
                        <a:rPr lang="en-US" sz="1200" baseline="0" dirty="0" smtClean="0">
                          <a:latin typeface="+mj-lt"/>
                        </a:rPr>
                        <a:t>Therapy (60 min)</a:t>
                      </a:r>
                    </a:p>
                    <a:p>
                      <a:pPr marL="0" indent="0">
                        <a:buFont typeface="Arial" panose="020B0604020202020204" pitchFamily="34" charset="0"/>
                        <a:buNone/>
                      </a:pPr>
                      <a:r>
                        <a:rPr lang="en-US" sz="1200" baseline="0" dirty="0" smtClean="0">
                          <a:solidFill>
                            <a:schemeClr val="tx1"/>
                          </a:solidFill>
                          <a:latin typeface="+mj-lt"/>
                          <a:ea typeface="Champagne &amp; Limousines" panose="020B0702020202020504" pitchFamily="34" charset="0"/>
                        </a:rPr>
                        <a:t>                                                 (90 min)</a:t>
                      </a:r>
                    </a:p>
                    <a:p>
                      <a:pPr marL="0" indent="0">
                        <a:buFont typeface="Arial" panose="020B0604020202020204" pitchFamily="34" charset="0"/>
                        <a:buNone/>
                      </a:pPr>
                      <a:r>
                        <a:rPr lang="en-US" sz="1200" baseline="0" dirty="0" smtClean="0">
                          <a:solidFill>
                            <a:schemeClr val="tx1"/>
                          </a:solidFill>
                          <a:latin typeface="+mj-lt"/>
                          <a:ea typeface="Champagne &amp; Limousines" panose="020B0702020202020504" pitchFamily="34" charset="0"/>
                        </a:rPr>
                        <a:t>(The application of essential oils helps to improve mental &amp; physical states, release muscle tension, hydrate the skin &amp; provide immediate relaxation)</a:t>
                      </a:r>
                      <a:endParaRPr lang="en-US" sz="12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₹2100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₹2800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Body Spa</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2262255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4" y="994867"/>
            <a:ext cx="7007962" cy="3862426"/>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813511734"/>
              </p:ext>
            </p:extLst>
          </p:nvPr>
        </p:nvGraphicFramePr>
        <p:xfrm>
          <a:off x="1185060" y="1305763"/>
          <a:ext cx="5976520" cy="329184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100" baseline="0" dirty="0" smtClean="0">
                          <a:latin typeface="+mj-lt"/>
                        </a:rPr>
                        <a:t>Balinese               (60 min)</a:t>
                      </a:r>
                    </a:p>
                    <a:p>
                      <a:pPr marL="0" indent="0">
                        <a:buFont typeface="Arial" panose="020B0604020202020204" pitchFamily="34" charset="0"/>
                        <a:buNone/>
                      </a:pPr>
                      <a:r>
                        <a:rPr lang="en-US" sz="1100" baseline="0" dirty="0" smtClean="0">
                          <a:solidFill>
                            <a:schemeClr val="tx1"/>
                          </a:solidFill>
                          <a:latin typeface="+mj-lt"/>
                          <a:ea typeface="Champagne &amp; Limousines" panose="020B0702020202020504" pitchFamily="34" charset="0"/>
                        </a:rPr>
                        <a:t>                             (90 min)</a:t>
                      </a:r>
                    </a:p>
                    <a:p>
                      <a:pPr marL="0" indent="0">
                        <a:buFont typeface="Arial" panose="020B0604020202020204" pitchFamily="34" charset="0"/>
                        <a:buNone/>
                      </a:pPr>
                      <a:r>
                        <a:rPr lang="en-US" sz="1100" baseline="0" dirty="0" smtClean="0">
                          <a:solidFill>
                            <a:schemeClr val="tx1"/>
                          </a:solidFill>
                          <a:latin typeface="+mj-lt"/>
                          <a:ea typeface="Champagne &amp; Limousines" panose="020B0702020202020504" pitchFamily="34" charset="0"/>
                        </a:rPr>
                        <a:t>(An Indonesian Traditional Massage Technique that helps to resolve muscle strain, poor flexibility and respiratory problems. Also improves energy levels, stimulates blood flow and reduces stress)</a:t>
                      </a:r>
                      <a:endParaRPr lang="en-US" sz="11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t>₹2300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t>₹3000</a:t>
                      </a:r>
                      <a:endParaRPr lang="en-US" sz="11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100" dirty="0" smtClean="0">
                          <a:latin typeface="+mj-lt"/>
                        </a:rPr>
                        <a:t>De-stress </a:t>
                      </a:r>
                      <a:r>
                        <a:rPr lang="en-US" sz="1100" baseline="0" dirty="0" smtClean="0">
                          <a:latin typeface="+mj-lt"/>
                        </a:rPr>
                        <a:t>Therapy      (60 min)</a:t>
                      </a:r>
                    </a:p>
                    <a:p>
                      <a:pPr marL="0" indent="0">
                        <a:buFont typeface="Arial" panose="020B0604020202020204" pitchFamily="34" charset="0"/>
                        <a:buNone/>
                      </a:pPr>
                      <a:r>
                        <a:rPr lang="en-US" sz="1100" baseline="0" dirty="0" smtClean="0">
                          <a:solidFill>
                            <a:schemeClr val="tx1"/>
                          </a:solidFill>
                          <a:latin typeface="+mj-lt"/>
                          <a:ea typeface="Champagne &amp; Limousines" panose="020B0702020202020504" pitchFamily="34" charset="0"/>
                        </a:rPr>
                        <a:t>                                    (90 min)</a:t>
                      </a:r>
                    </a:p>
                    <a:p>
                      <a:pPr marL="0" indent="0">
                        <a:buFont typeface="Arial" panose="020B0604020202020204" pitchFamily="34" charset="0"/>
                        <a:buNone/>
                      </a:pPr>
                      <a:r>
                        <a:rPr lang="en-US" sz="1100" baseline="0" dirty="0" smtClean="0">
                          <a:solidFill>
                            <a:schemeClr val="tx1"/>
                          </a:solidFill>
                          <a:latin typeface="+mj-lt"/>
                          <a:ea typeface="Champagne &amp; Limousines" panose="020B0702020202020504" pitchFamily="34" charset="0"/>
                        </a:rPr>
                        <a:t>(Thai style combined with European style helps in improving circulation and flexibility, relieves muscle compression, enhances joint mobilization and positive energy flow)</a:t>
                      </a:r>
                      <a:endParaRPr lang="en-US" sz="11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t>₹2400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t>₹3200</a:t>
                      </a:r>
                      <a:endParaRPr lang="en-US" sz="11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100" dirty="0" smtClean="0">
                          <a:latin typeface="+mj-lt"/>
                        </a:rPr>
                        <a:t>Aroma Relax </a:t>
                      </a:r>
                      <a:r>
                        <a:rPr lang="en-US" sz="1100" baseline="0" dirty="0" smtClean="0">
                          <a:latin typeface="+mj-lt"/>
                        </a:rPr>
                        <a:t>Therapy </a:t>
                      </a:r>
                      <a:r>
                        <a:rPr lang="en-US" sz="1100" baseline="0" dirty="0" smtClean="0">
                          <a:solidFill>
                            <a:schemeClr val="tx1"/>
                          </a:solidFill>
                          <a:latin typeface="+mj-lt"/>
                          <a:ea typeface="Champagne &amp; Limousines" panose="020B0702020202020504" pitchFamily="34" charset="0"/>
                        </a:rPr>
                        <a:t>(90 min)</a:t>
                      </a:r>
                    </a:p>
                    <a:p>
                      <a:pPr marL="0" indent="0">
                        <a:buFont typeface="Arial" panose="020B0604020202020204" pitchFamily="34" charset="0"/>
                        <a:buNone/>
                      </a:pPr>
                      <a:r>
                        <a:rPr lang="en-US" sz="1100" baseline="0" dirty="0" smtClean="0">
                          <a:solidFill>
                            <a:schemeClr val="tx1"/>
                          </a:solidFill>
                          <a:latin typeface="+mj-lt"/>
                          <a:ea typeface="Champagne &amp; Limousines" panose="020B0702020202020504" pitchFamily="34" charset="0"/>
                        </a:rPr>
                        <a:t>(The Hawaiian Technique instills a feeling of peace and well-being by rejuvenating the body. Restores physical as well as mental relaxation , relieves nervous system, improves blood circulation &amp; lymph flows, eliminates toxic waste)</a:t>
                      </a:r>
                      <a:endParaRPr lang="en-US" sz="11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t>₹3300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Body Spa</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3726844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768220" y="2056733"/>
            <a:ext cx="7578300" cy="11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dirty="0" smtClean="0">
                <a:latin typeface="Champagne &amp; Limousines" panose="020B0702020202020504" pitchFamily="34" charset="0"/>
                <a:ea typeface="Champagne &amp; Limousines" panose="020B0702020202020504" pitchFamily="34" charset="0"/>
              </a:rPr>
              <a:t>Hair Care</a:t>
            </a:r>
            <a:endParaRPr sz="5000" dirty="0">
              <a:latin typeface="Champagne &amp; Limousines" panose="020B0702020202020504" pitchFamily="34" charset="0"/>
              <a:ea typeface="Champagne &amp; Limousines" panose="020B07020202020205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4" y="994867"/>
            <a:ext cx="6890918" cy="1594714"/>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724681811"/>
              </p:ext>
            </p:extLst>
          </p:nvPr>
        </p:nvGraphicFramePr>
        <p:xfrm>
          <a:off x="1185060" y="1305763"/>
          <a:ext cx="5976520" cy="100584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baseline="0" dirty="0" smtClean="0">
                          <a:latin typeface="+mj-lt"/>
                        </a:rPr>
                        <a:t>Full Body</a:t>
                      </a:r>
                      <a:endParaRPr lang="en-US" sz="1200" baseline="0" dirty="0" smtClean="0">
                        <a:solidFill>
                          <a:schemeClr val="tx1"/>
                        </a:solidFill>
                        <a:latin typeface="+mj-lt"/>
                        <a:ea typeface="Champagne &amp; Limousines" panose="020B0702020202020504" pitchFamily="34" charset="0"/>
                      </a:endParaRPr>
                    </a:p>
                    <a:p>
                      <a:pPr marL="0" indent="0">
                        <a:buFont typeface="Arial" panose="020B0604020202020204" pitchFamily="34" charset="0"/>
                        <a:buNone/>
                      </a:pPr>
                      <a:r>
                        <a:rPr lang="en-US" sz="1200" baseline="0" dirty="0" smtClean="0">
                          <a:solidFill>
                            <a:schemeClr val="tx1"/>
                          </a:solidFill>
                          <a:latin typeface="+mj-lt"/>
                          <a:ea typeface="Champagne &amp; Limousines" panose="020B0702020202020504" pitchFamily="34" charset="0"/>
                        </a:rPr>
                        <a:t>(A popular body regimen that exfoliates and hydrates your skin, leaving it smooth, soft and glowing with a uniform tone across the body)</a:t>
                      </a:r>
                      <a:endParaRPr lang="en-US" sz="12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₹3300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Body Polish</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1614028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768220" y="2056733"/>
            <a:ext cx="7578300" cy="11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dirty="0" smtClean="0">
                <a:latin typeface="Champagne &amp; Limousines" panose="020B0702020202020504" pitchFamily="34" charset="0"/>
                <a:ea typeface="Champagne &amp; Limousines" panose="020B0702020202020504" pitchFamily="34" charset="0"/>
              </a:rPr>
              <a:t>Make Up</a:t>
            </a:r>
            <a:endParaRPr sz="5000" dirty="0">
              <a:latin typeface="Champagne &amp; Limousines" panose="020B0702020202020504" pitchFamily="34" charset="0"/>
              <a:ea typeface="Champagne &amp; Limousines" panose="020B0702020202020504" pitchFamily="34" charset="0"/>
            </a:endParaRPr>
          </a:p>
        </p:txBody>
      </p:sp>
    </p:spTree>
    <p:extLst>
      <p:ext uri="{BB962C8B-B14F-4D97-AF65-F5344CB8AC3E}">
        <p14:creationId xmlns:p14="http://schemas.microsoft.com/office/powerpoint/2010/main" val="1155092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7"/>
            <a:ext cx="7217076" cy="3837264"/>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911044200"/>
              </p:ext>
            </p:extLst>
          </p:nvPr>
        </p:nvGraphicFramePr>
        <p:xfrm>
          <a:off x="1285961" y="1084699"/>
          <a:ext cx="5976520" cy="365760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Eye Make Up (20 min – Stand out and look stunning with the use of right mascara, eyeliner, eye shadow and long </a:t>
                      </a:r>
                      <a:r>
                        <a:rPr lang="en-US" sz="1200" dirty="0" err="1" smtClean="0"/>
                        <a:t>lushy</a:t>
                      </a:r>
                      <a:r>
                        <a:rPr lang="en-US" sz="1200" dirty="0" smtClean="0"/>
                        <a:t> eyelashes)</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₹1300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Light Make Up (30 min – Enhance your natural skin tone with</a:t>
                      </a:r>
                      <a:r>
                        <a:rPr lang="en-US" sz="1200" baseline="0" dirty="0" smtClean="0">
                          <a:solidFill>
                            <a:schemeClr val="tx1"/>
                          </a:solidFill>
                          <a:latin typeface="+mn-lt"/>
                          <a:ea typeface="+mn-ea"/>
                        </a:rPr>
                        <a:t> subtle make up, just enough to make one seem naturally beautiful</a:t>
                      </a:r>
                      <a:r>
                        <a:rPr lang="en-US" sz="1200" dirty="0" smtClean="0">
                          <a:solidFill>
                            <a:schemeClr val="tx1"/>
                          </a:solidFill>
                          <a:latin typeface="+mn-lt"/>
                          <a:ea typeface="+mn-ea"/>
                        </a:rPr>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₹2200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Light Make Up (Premium)</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₹3200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Party Make Up (35 min – Party on the mind? Match your make up with your attire and grab all attention)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₹2500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Party Make Up (Premium)</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₹3500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Fashion Make Up for Photo</a:t>
                      </a:r>
                      <a:r>
                        <a:rPr lang="en-US" sz="1200" baseline="0" dirty="0" smtClean="0">
                          <a:solidFill>
                            <a:schemeClr val="tx1"/>
                          </a:solidFill>
                          <a:latin typeface="+mj-lt"/>
                          <a:ea typeface="Champagne &amp; Limousines" panose="020B0702020202020504" pitchFamily="34" charset="0"/>
                        </a:rPr>
                        <a:t> Shoot (Full Day)</a:t>
                      </a:r>
                    </a:p>
                    <a:p>
                      <a:pPr marL="0" indent="0">
                        <a:buFont typeface="Arial" panose="020B0604020202020204" pitchFamily="34" charset="0"/>
                        <a:buNone/>
                      </a:pPr>
                      <a:r>
                        <a:rPr lang="en-US" sz="1200" baseline="0" dirty="0" smtClean="0">
                          <a:solidFill>
                            <a:schemeClr val="tx1"/>
                          </a:solidFill>
                          <a:latin typeface="+mj-lt"/>
                          <a:ea typeface="Champagne &amp; Limousines" panose="020B0702020202020504" pitchFamily="34" charset="0"/>
                        </a:rPr>
                        <a:t>(Lights… Camera… Click… Get picture perfect with special fashion make up for photo shoot)</a:t>
                      </a:r>
                      <a:endParaRPr lang="en-US" sz="12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₹12000</a:t>
                      </a:r>
                      <a:endParaRPr lang="en-US"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Make-Up</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1659494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7"/>
            <a:ext cx="7217076" cy="3837264"/>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020390056"/>
              </p:ext>
            </p:extLst>
          </p:nvPr>
        </p:nvGraphicFramePr>
        <p:xfrm>
          <a:off x="1285961" y="1038979"/>
          <a:ext cx="5976520" cy="374904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Engagement Make Up (60</a:t>
                      </a:r>
                      <a:r>
                        <a:rPr lang="en-US" sz="1200" baseline="0" dirty="0" smtClean="0"/>
                        <a:t> min – Look beautiful and graceful in every possible way that every “Bride to be” needs for her special day</a:t>
                      </a:r>
                      <a:r>
                        <a:rPr lang="en-US" sz="1200" dirty="0" smtClean="0"/>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₹5500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Bridal Make Up</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₹8500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HD Make Up</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₹15000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err="1" smtClean="0">
                          <a:solidFill>
                            <a:schemeClr val="tx1"/>
                          </a:solidFill>
                          <a:latin typeface="+mn-lt"/>
                          <a:ea typeface="+mn-ea"/>
                        </a:rPr>
                        <a:t>AirBrush</a:t>
                      </a:r>
                      <a:r>
                        <a:rPr lang="en-US" sz="1200" dirty="0" smtClean="0">
                          <a:solidFill>
                            <a:schemeClr val="tx1"/>
                          </a:solidFill>
                          <a:latin typeface="+mn-lt"/>
                          <a:ea typeface="+mn-ea"/>
                        </a:rPr>
                        <a:t> Make Up</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₹15000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Friends</a:t>
                      </a:r>
                      <a:r>
                        <a:rPr lang="en-US" sz="1200" baseline="0" dirty="0" smtClean="0">
                          <a:solidFill>
                            <a:schemeClr val="tx1"/>
                          </a:solidFill>
                          <a:latin typeface="+mn-lt"/>
                          <a:ea typeface="+mn-ea"/>
                        </a:rPr>
                        <a:t> &amp; Family of the Bride Make Up (Per person 30 min)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₹2300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Saree Draping (20 min – Eloquent</a:t>
                      </a:r>
                      <a:r>
                        <a:rPr lang="en-US" sz="1200" baseline="0" dirty="0" smtClean="0">
                          <a:solidFill>
                            <a:schemeClr val="tx1"/>
                          </a:solidFill>
                          <a:latin typeface="+mj-lt"/>
                          <a:ea typeface="Champagne &amp; Limousines" panose="020B0702020202020504" pitchFamily="34" charset="0"/>
                        </a:rPr>
                        <a:t> draping of saree (in any Indian style) to transform one to become graceful, elegant and sensuous woman</a:t>
                      </a:r>
                      <a:r>
                        <a:rPr lang="en-US" sz="1200" dirty="0" smtClean="0">
                          <a:solidFill>
                            <a:schemeClr val="tx1"/>
                          </a:solidFill>
                          <a:latin typeface="+mj-lt"/>
                          <a:ea typeface="Champagne &amp; Limousines" panose="020B0702020202020504" pitchFamily="34"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₹750</a:t>
                      </a:r>
                      <a:endParaRPr lang="en-US"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err="1" smtClean="0">
                          <a:solidFill>
                            <a:schemeClr val="tx1"/>
                          </a:solidFill>
                          <a:latin typeface="+mj-lt"/>
                          <a:ea typeface="Champagne &amp; Limousines" panose="020B0702020202020504" pitchFamily="34" charset="0"/>
                        </a:rPr>
                        <a:t>Mehandi</a:t>
                      </a:r>
                      <a:r>
                        <a:rPr lang="en-US" sz="1200" dirty="0" smtClean="0">
                          <a:solidFill>
                            <a:schemeClr val="tx1"/>
                          </a:solidFill>
                          <a:latin typeface="+mj-lt"/>
                          <a:ea typeface="Champagne &amp; Limousines" panose="020B0702020202020504" pitchFamily="34" charset="0"/>
                        </a:rPr>
                        <a:t> – Hands (30 min – Expert </a:t>
                      </a:r>
                      <a:r>
                        <a:rPr lang="en-US" sz="1200" dirty="0" err="1" smtClean="0">
                          <a:solidFill>
                            <a:schemeClr val="tx1"/>
                          </a:solidFill>
                          <a:latin typeface="+mj-lt"/>
                          <a:ea typeface="Champagne &amp; Limousines" panose="020B0702020202020504" pitchFamily="34" charset="0"/>
                        </a:rPr>
                        <a:t>Mehandi</a:t>
                      </a:r>
                      <a:r>
                        <a:rPr lang="en-US" sz="1200" dirty="0" smtClean="0">
                          <a:solidFill>
                            <a:schemeClr val="tx1"/>
                          </a:solidFill>
                          <a:latin typeface="+mj-lt"/>
                          <a:ea typeface="Champagne &amp; Limousines" panose="020B0702020202020504" pitchFamily="34" charset="0"/>
                        </a:rPr>
                        <a:t> designers</a:t>
                      </a:r>
                      <a:r>
                        <a:rPr lang="en-US" sz="1200" baseline="0" dirty="0" smtClean="0">
                          <a:solidFill>
                            <a:schemeClr val="tx1"/>
                          </a:solidFill>
                          <a:latin typeface="+mj-lt"/>
                          <a:ea typeface="Champagne &amp; Limousines" panose="020B0702020202020504" pitchFamily="34" charset="0"/>
                        </a:rPr>
                        <a:t> use organic Henna to paint intricate designs, from Arabic to traditional that add </a:t>
                      </a:r>
                      <a:r>
                        <a:rPr lang="en-US" sz="1200" baseline="0" dirty="0" err="1" smtClean="0">
                          <a:solidFill>
                            <a:schemeClr val="tx1"/>
                          </a:solidFill>
                          <a:latin typeface="+mj-lt"/>
                          <a:ea typeface="Champagne &amp; Limousines" panose="020B0702020202020504" pitchFamily="34" charset="0"/>
                        </a:rPr>
                        <a:t>colour</a:t>
                      </a:r>
                      <a:r>
                        <a:rPr lang="en-US" sz="1200" baseline="0" dirty="0" smtClean="0">
                          <a:solidFill>
                            <a:schemeClr val="tx1"/>
                          </a:solidFill>
                          <a:latin typeface="+mj-lt"/>
                          <a:ea typeface="Champagne &amp; Limousines" panose="020B0702020202020504" pitchFamily="34" charset="0"/>
                        </a:rPr>
                        <a:t> to your life</a:t>
                      </a:r>
                      <a:r>
                        <a:rPr lang="en-US" sz="1200" dirty="0" smtClean="0">
                          <a:solidFill>
                            <a:schemeClr val="tx1"/>
                          </a:solidFill>
                          <a:latin typeface="+mj-lt"/>
                          <a:ea typeface="Champagne &amp; Limousines" panose="020B0702020202020504" pitchFamily="34" charset="0"/>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₹1400</a:t>
                      </a:r>
                      <a:endParaRPr lang="en-US" sz="1200" dirty="0" smtClean="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Make-Up</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3612576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7"/>
            <a:ext cx="7083069" cy="873347"/>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855681817"/>
              </p:ext>
            </p:extLst>
          </p:nvPr>
        </p:nvGraphicFramePr>
        <p:xfrm>
          <a:off x="1285961" y="1157221"/>
          <a:ext cx="5976520" cy="54864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err="1" smtClean="0"/>
                        <a:t>Mehandi</a:t>
                      </a:r>
                      <a:r>
                        <a:rPr lang="en-US" sz="1200" dirty="0" smtClean="0"/>
                        <a:t> – Hands &amp; Feet (60 min)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₹2300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err="1" smtClean="0">
                          <a:solidFill>
                            <a:schemeClr val="tx1"/>
                          </a:solidFill>
                          <a:latin typeface="+mn-lt"/>
                          <a:ea typeface="+mn-ea"/>
                        </a:rPr>
                        <a:t>Mehandi</a:t>
                      </a:r>
                      <a:r>
                        <a:rPr lang="en-US" sz="1200" dirty="0" smtClean="0">
                          <a:solidFill>
                            <a:schemeClr val="tx1"/>
                          </a:solidFill>
                          <a:latin typeface="+mn-lt"/>
                          <a:ea typeface="+mn-ea"/>
                        </a:rPr>
                        <a:t> – Bridal (90 min)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₹3200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Make-Up</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1761806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768220" y="2056733"/>
            <a:ext cx="7578300" cy="11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dirty="0" smtClean="0">
                <a:latin typeface="Champagne &amp; Limousines" panose="020B0702020202020504" pitchFamily="34" charset="0"/>
                <a:ea typeface="Champagne &amp; Limousines" panose="020B0702020202020504" pitchFamily="34" charset="0"/>
              </a:rPr>
              <a:t>Bridal</a:t>
            </a:r>
            <a:endParaRPr sz="5000" dirty="0">
              <a:latin typeface="Champagne &amp; Limousines" panose="020B0702020202020504" pitchFamily="34" charset="0"/>
              <a:ea typeface="Champagne &amp; Limousines" panose="020B0702020202020504" pitchFamily="34" charset="0"/>
            </a:endParaRPr>
          </a:p>
        </p:txBody>
      </p:sp>
    </p:spTree>
    <p:extLst>
      <p:ext uri="{BB962C8B-B14F-4D97-AF65-F5344CB8AC3E}">
        <p14:creationId xmlns:p14="http://schemas.microsoft.com/office/powerpoint/2010/main" val="413850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7"/>
            <a:ext cx="7217076" cy="3837264"/>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602142864"/>
              </p:ext>
            </p:extLst>
          </p:nvPr>
        </p:nvGraphicFramePr>
        <p:xfrm>
          <a:off x="1285961" y="994867"/>
          <a:ext cx="5976520" cy="3810000"/>
        </p:xfrm>
        <a:graphic>
          <a:graphicData uri="http://schemas.openxmlformats.org/drawingml/2006/table">
            <a:tbl>
              <a:tblPr bandRow="1">
                <a:tableStyleId>{2D5ABB26-0587-4C30-8999-92F81FD0307C}</a:tableStyleId>
              </a:tblPr>
              <a:tblGrid>
                <a:gridCol w="3546170"/>
                <a:gridCol w="2430350"/>
              </a:tblGrid>
              <a:tr h="182942">
                <a:tc>
                  <a:txBody>
                    <a:bodyPr/>
                    <a:lstStyle/>
                    <a:p>
                      <a:pPr marL="0" indent="0">
                        <a:buFont typeface="Arial" panose="020B0604020202020204" pitchFamily="34" charset="0"/>
                        <a:buNone/>
                      </a:pPr>
                      <a:r>
                        <a:rPr lang="en-US" sz="1100" b="1" dirty="0" smtClean="0"/>
                        <a:t>Silver Package </a:t>
                      </a:r>
                      <a:r>
                        <a:rPr lang="en-US" sz="1100" dirty="0" smtClean="0"/>
                        <a:t>(1 day)</a:t>
                      </a:r>
                    </a:p>
                    <a:p>
                      <a:pPr marL="0" indent="0">
                        <a:buFont typeface="Arial" panose="020B0604020202020204" pitchFamily="34" charset="0"/>
                        <a:buNone/>
                      </a:pPr>
                      <a:r>
                        <a:rPr lang="en-US" sz="1100" dirty="0" err="1" smtClean="0">
                          <a:solidFill>
                            <a:schemeClr val="tx1"/>
                          </a:solidFill>
                          <a:latin typeface="+mj-lt"/>
                          <a:ea typeface="Champagne &amp; Limousines" panose="020B0702020202020504" pitchFamily="34" charset="0"/>
                        </a:rPr>
                        <a:t>Thereading</a:t>
                      </a:r>
                      <a:r>
                        <a:rPr lang="en-US" sz="1100" dirty="0" smtClean="0">
                          <a:solidFill>
                            <a:schemeClr val="tx1"/>
                          </a:solidFill>
                          <a:latin typeface="+mj-lt"/>
                          <a:ea typeface="Champagne &amp; Limousines" panose="020B0702020202020504" pitchFamily="34" charset="0"/>
                        </a:rPr>
                        <a:t> (Full Face)</a:t>
                      </a:r>
                    </a:p>
                    <a:p>
                      <a:pPr marL="0" indent="0">
                        <a:buFont typeface="Arial" panose="020B0604020202020204" pitchFamily="34" charset="0"/>
                        <a:buNone/>
                      </a:pPr>
                      <a:r>
                        <a:rPr lang="en-US" sz="1100" dirty="0" smtClean="0">
                          <a:solidFill>
                            <a:schemeClr val="tx1"/>
                          </a:solidFill>
                          <a:latin typeface="+mj-lt"/>
                          <a:ea typeface="Champagne &amp; Limousines" panose="020B0702020202020504" pitchFamily="34" charset="0"/>
                        </a:rPr>
                        <a:t>Waxing (</a:t>
                      </a:r>
                      <a:r>
                        <a:rPr lang="en-US" sz="1100" dirty="0" err="1" smtClean="0">
                          <a:solidFill>
                            <a:schemeClr val="tx1"/>
                          </a:solidFill>
                          <a:latin typeface="+mj-lt"/>
                          <a:ea typeface="Champagne &amp; Limousines" panose="020B0702020202020504" pitchFamily="34" charset="0"/>
                        </a:rPr>
                        <a:t>Flavoured</a:t>
                      </a:r>
                      <a:r>
                        <a:rPr lang="en-US" sz="1100" dirty="0" smtClean="0">
                          <a:solidFill>
                            <a:schemeClr val="tx1"/>
                          </a:solidFill>
                          <a:latin typeface="+mj-lt"/>
                          <a:ea typeface="Champagne &amp; Limousines" panose="020B0702020202020504" pitchFamily="34" charset="0"/>
                        </a:rPr>
                        <a:t> – Full Hands &amp; Full Legs)</a:t>
                      </a:r>
                    </a:p>
                    <a:p>
                      <a:pPr marL="0" indent="0">
                        <a:buFont typeface="Arial" panose="020B0604020202020204" pitchFamily="34" charset="0"/>
                        <a:buNone/>
                      </a:pPr>
                      <a:r>
                        <a:rPr lang="en-US" sz="1100" dirty="0" smtClean="0">
                          <a:solidFill>
                            <a:schemeClr val="tx1"/>
                          </a:solidFill>
                          <a:latin typeface="+mj-lt"/>
                          <a:ea typeface="Champagne &amp; Limousines" panose="020B0702020202020504" pitchFamily="34" charset="0"/>
                        </a:rPr>
                        <a:t>Manicure (Classic)</a:t>
                      </a:r>
                    </a:p>
                    <a:p>
                      <a:pPr marL="0" indent="0">
                        <a:buFont typeface="Arial" panose="020B0604020202020204" pitchFamily="34" charset="0"/>
                        <a:buNone/>
                      </a:pPr>
                      <a:r>
                        <a:rPr lang="en-US" sz="1100" dirty="0" smtClean="0">
                          <a:solidFill>
                            <a:schemeClr val="tx1"/>
                          </a:solidFill>
                          <a:latin typeface="+mj-lt"/>
                          <a:ea typeface="Champagne &amp; Limousines" panose="020B0702020202020504" pitchFamily="34" charset="0"/>
                        </a:rPr>
                        <a:t>Pedicure (Classic)</a:t>
                      </a:r>
                    </a:p>
                    <a:p>
                      <a:pPr marL="0" indent="0">
                        <a:buFont typeface="Arial" panose="020B0604020202020204" pitchFamily="34" charset="0"/>
                        <a:buNone/>
                      </a:pPr>
                      <a:r>
                        <a:rPr lang="en-US" sz="1100" dirty="0" smtClean="0">
                          <a:solidFill>
                            <a:schemeClr val="tx1"/>
                          </a:solidFill>
                          <a:latin typeface="+mj-lt"/>
                          <a:ea typeface="Champagne &amp; Limousines" panose="020B0702020202020504" pitchFamily="34" charset="0"/>
                        </a:rPr>
                        <a:t>Nourishing </a:t>
                      </a:r>
                      <a:r>
                        <a:rPr lang="en-US" sz="1100" dirty="0" err="1" smtClean="0">
                          <a:solidFill>
                            <a:schemeClr val="tx1"/>
                          </a:solidFill>
                          <a:latin typeface="+mj-lt"/>
                          <a:ea typeface="Champagne &amp; Limousines" panose="020B0702020202020504" pitchFamily="34" charset="0"/>
                        </a:rPr>
                        <a:t>Hairspa</a:t>
                      </a:r>
                      <a:endParaRPr lang="en-US" sz="1100" dirty="0" smtClean="0">
                        <a:solidFill>
                          <a:schemeClr val="tx1"/>
                        </a:solidFill>
                        <a:latin typeface="+mj-lt"/>
                        <a:ea typeface="Champagne &amp; Limousines" panose="020B0702020202020504" pitchFamily="34" charset="0"/>
                      </a:endParaRPr>
                    </a:p>
                    <a:p>
                      <a:pPr marL="0" indent="0">
                        <a:buFont typeface="Arial" panose="020B0604020202020204" pitchFamily="34" charset="0"/>
                        <a:buNone/>
                      </a:pPr>
                      <a:r>
                        <a:rPr lang="en-US" sz="1100" dirty="0" smtClean="0">
                          <a:solidFill>
                            <a:schemeClr val="tx1"/>
                          </a:solidFill>
                          <a:latin typeface="+mj-lt"/>
                          <a:ea typeface="Champagne &amp; Limousines" panose="020B0702020202020504" pitchFamily="34" charset="0"/>
                        </a:rPr>
                        <a:t>Rejuvenating (All</a:t>
                      </a:r>
                      <a:r>
                        <a:rPr lang="en-US" sz="1100" baseline="0" dirty="0" smtClean="0">
                          <a:solidFill>
                            <a:schemeClr val="tx1"/>
                          </a:solidFill>
                          <a:latin typeface="+mj-lt"/>
                          <a:ea typeface="Champagne &amp; Limousines" panose="020B0702020202020504" pitchFamily="34" charset="0"/>
                        </a:rPr>
                        <a:t> Skin Types</a:t>
                      </a:r>
                      <a:r>
                        <a:rPr lang="en-US" sz="1100" dirty="0" smtClean="0">
                          <a:solidFill>
                            <a:schemeClr val="tx1"/>
                          </a:solidFill>
                          <a:latin typeface="+mj-lt"/>
                          <a:ea typeface="Champagne &amp; Limousines" panose="020B0702020202020504" pitchFamily="34" charset="0"/>
                        </a:rPr>
                        <a:t>)</a:t>
                      </a:r>
                    </a:p>
                    <a:p>
                      <a:pPr marL="0" indent="0">
                        <a:buFont typeface="Arial" panose="020B0604020202020204" pitchFamily="34" charset="0"/>
                        <a:buNone/>
                      </a:pPr>
                      <a:r>
                        <a:rPr lang="en-US" sz="1100" dirty="0" smtClean="0">
                          <a:solidFill>
                            <a:schemeClr val="tx1"/>
                          </a:solidFill>
                          <a:latin typeface="+mj-lt"/>
                          <a:ea typeface="Champagne &amp; Limousines" panose="020B0702020202020504" pitchFamily="34" charset="0"/>
                        </a:rPr>
                        <a:t>Full</a:t>
                      </a:r>
                      <a:r>
                        <a:rPr lang="en-US" sz="1100" baseline="0" dirty="0" smtClean="0">
                          <a:solidFill>
                            <a:schemeClr val="tx1"/>
                          </a:solidFill>
                          <a:latin typeface="+mj-lt"/>
                          <a:ea typeface="Champagne &amp; Limousines" panose="020B0702020202020504" pitchFamily="34" charset="0"/>
                        </a:rPr>
                        <a:t> Body Polishing</a:t>
                      </a:r>
                      <a:endParaRPr lang="en-US" sz="1100" dirty="0" smtClean="0">
                        <a:solidFill>
                          <a:schemeClr val="tx1"/>
                        </a:solidFill>
                        <a:latin typeface="+mj-lt"/>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t>₹6300</a:t>
                      </a:r>
                      <a:endParaRPr lang="en-US" sz="11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indent="0">
                        <a:buFont typeface="Arial" panose="020B0604020202020204" pitchFamily="34" charset="0"/>
                        <a:buNone/>
                      </a:pPr>
                      <a:r>
                        <a:rPr lang="en-US" sz="1100" b="1" dirty="0" smtClean="0">
                          <a:solidFill>
                            <a:schemeClr val="tx1"/>
                          </a:solidFill>
                          <a:latin typeface="+mn-lt"/>
                          <a:ea typeface="+mn-ea"/>
                        </a:rPr>
                        <a:t>Gold Package </a:t>
                      </a:r>
                      <a:r>
                        <a:rPr lang="en-US" sz="1100" dirty="0" smtClean="0">
                          <a:solidFill>
                            <a:schemeClr val="tx1"/>
                          </a:solidFill>
                          <a:latin typeface="+mn-lt"/>
                          <a:ea typeface="+mn-ea"/>
                        </a:rPr>
                        <a:t>(3</a:t>
                      </a:r>
                      <a:r>
                        <a:rPr lang="en-US" sz="1100" baseline="0" dirty="0" smtClean="0">
                          <a:solidFill>
                            <a:schemeClr val="tx1"/>
                          </a:solidFill>
                          <a:latin typeface="+mn-lt"/>
                          <a:ea typeface="+mn-ea"/>
                        </a:rPr>
                        <a:t> days</a:t>
                      </a:r>
                      <a:r>
                        <a:rPr lang="en-US" sz="1100" dirty="0" smtClean="0">
                          <a:solidFill>
                            <a:schemeClr val="tx1"/>
                          </a:solidFill>
                          <a:latin typeface="+mn-lt"/>
                          <a:ea typeface="+mn-ea"/>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t>₹12500</a:t>
                      </a:r>
                      <a:endParaRPr lang="en-US" sz="11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5740">
                <a:tc>
                  <a:txBody>
                    <a:bodyPr/>
                    <a:lstStyle/>
                    <a:p>
                      <a:pPr marL="0" indent="0">
                        <a:buFont typeface="Arial" panose="020B0604020202020204" pitchFamily="34" charset="0"/>
                        <a:buNone/>
                      </a:pPr>
                      <a:r>
                        <a:rPr lang="en-US" sz="1100" dirty="0" smtClean="0">
                          <a:solidFill>
                            <a:schemeClr val="tx1"/>
                          </a:solidFill>
                          <a:latin typeface="+mn-lt"/>
                          <a:ea typeface="+mn-ea"/>
                        </a:rPr>
                        <a:t>Day 1          </a:t>
                      </a:r>
                      <a:r>
                        <a:rPr lang="en-US" sz="1100" baseline="0" dirty="0" smtClean="0">
                          <a:solidFill>
                            <a:schemeClr val="tx1"/>
                          </a:solidFill>
                          <a:latin typeface="+mn-lt"/>
                          <a:ea typeface="+mn-ea"/>
                        </a:rPr>
                        <a:t>Waxing (Regular full body)</a:t>
                      </a:r>
                    </a:p>
                    <a:p>
                      <a:pPr marL="0" indent="0">
                        <a:buFont typeface="Arial" panose="020B0604020202020204" pitchFamily="34" charset="0"/>
                        <a:buNone/>
                      </a:pPr>
                      <a:r>
                        <a:rPr lang="en-US" sz="1100" baseline="0" dirty="0" smtClean="0">
                          <a:solidFill>
                            <a:schemeClr val="tx1"/>
                          </a:solidFill>
                          <a:latin typeface="+mn-lt"/>
                          <a:ea typeface="+mn-ea"/>
                        </a:rPr>
                        <a:t>                    Hair Cut Basic</a:t>
                      </a:r>
                    </a:p>
                    <a:p>
                      <a:pPr marL="0" indent="0">
                        <a:buFont typeface="Arial" panose="020B0604020202020204" pitchFamily="34" charset="0"/>
                        <a:buNone/>
                      </a:pPr>
                      <a:r>
                        <a:rPr lang="en-US" sz="1100" baseline="0" dirty="0" smtClean="0">
                          <a:solidFill>
                            <a:schemeClr val="tx1"/>
                          </a:solidFill>
                          <a:latin typeface="+mn-lt"/>
                          <a:ea typeface="+mn-ea"/>
                        </a:rPr>
                        <a:t>                    Head Massage (Aroma)           </a:t>
                      </a:r>
                      <a:endParaRPr lang="en-US" sz="1100" dirty="0" smtClean="0">
                        <a:solidFill>
                          <a:schemeClr val="tx1"/>
                        </a:solidFill>
                        <a:latin typeface="+mn-lt"/>
                        <a:ea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13716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100" dirty="0" smtClean="0">
                          <a:solidFill>
                            <a:schemeClr val="tx1"/>
                          </a:solidFill>
                          <a:latin typeface="+mn-lt"/>
                          <a:ea typeface="+mn-ea"/>
                        </a:rPr>
                        <a:t>Day 2         </a:t>
                      </a:r>
                      <a:r>
                        <a:rPr lang="en-US" sz="1100" baseline="0" dirty="0" smtClean="0">
                          <a:solidFill>
                            <a:schemeClr val="tx1"/>
                          </a:solidFill>
                          <a:latin typeface="+mn-lt"/>
                          <a:ea typeface="+mn-ea"/>
                        </a:rPr>
                        <a:t> Body Massage (Aroma Relax)</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100" baseline="0" dirty="0" smtClean="0">
                          <a:solidFill>
                            <a:schemeClr val="tx1"/>
                          </a:solidFill>
                          <a:latin typeface="+mn-lt"/>
                          <a:ea typeface="+mn-ea"/>
                        </a:rPr>
                        <a:t>                   Nourishing </a:t>
                      </a:r>
                      <a:r>
                        <a:rPr lang="en-US" sz="1100" baseline="0" dirty="0" err="1" smtClean="0">
                          <a:solidFill>
                            <a:schemeClr val="tx1"/>
                          </a:solidFill>
                          <a:latin typeface="+mn-lt"/>
                          <a:ea typeface="+mn-ea"/>
                        </a:rPr>
                        <a:t>Hairspa</a:t>
                      </a:r>
                      <a:endParaRPr lang="en-US" sz="1100" baseline="0" dirty="0" smtClean="0">
                        <a:solidFill>
                          <a:schemeClr val="tx1"/>
                        </a:solidFill>
                        <a:latin typeface="+mn-lt"/>
                        <a:ea typeface="+mn-ea"/>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100" baseline="0" dirty="0" smtClean="0">
                          <a:solidFill>
                            <a:schemeClr val="tx1"/>
                          </a:solidFill>
                          <a:latin typeface="+mn-lt"/>
                          <a:ea typeface="+mn-ea"/>
                        </a:rPr>
                        <a:t>                   Manicure Classic</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100" baseline="0" dirty="0" smtClean="0">
                          <a:solidFill>
                            <a:schemeClr val="tx1"/>
                          </a:solidFill>
                          <a:latin typeface="+mn-lt"/>
                          <a:ea typeface="+mn-ea"/>
                        </a:rPr>
                        <a:t>                   Pedicure Classic</a:t>
                      </a:r>
                      <a:endParaRPr lang="en-US" sz="1100" dirty="0" smtClean="0">
                        <a:solidFill>
                          <a:schemeClr val="tx1"/>
                        </a:solidFill>
                        <a:latin typeface="+mn-lt"/>
                        <a:ea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0">
                <a:tc>
                  <a:txBody>
                    <a:bodyPr/>
                    <a:lstStyle/>
                    <a:p>
                      <a:pPr marL="0" indent="0">
                        <a:buFont typeface="Arial" panose="020B0604020202020204" pitchFamily="34" charset="0"/>
                        <a:buNone/>
                      </a:pPr>
                      <a:r>
                        <a:rPr lang="en-US" sz="1100" dirty="0" smtClean="0">
                          <a:solidFill>
                            <a:schemeClr val="tx1"/>
                          </a:solidFill>
                          <a:latin typeface="+mn-lt"/>
                          <a:ea typeface="+mn-ea"/>
                        </a:rPr>
                        <a:t>Day</a:t>
                      </a:r>
                      <a:r>
                        <a:rPr lang="en-US" sz="1100" baseline="0" dirty="0" smtClean="0">
                          <a:solidFill>
                            <a:schemeClr val="tx1"/>
                          </a:solidFill>
                          <a:latin typeface="+mn-lt"/>
                          <a:ea typeface="+mn-ea"/>
                        </a:rPr>
                        <a:t> 3          Premium Facial – Herbal Diamond</a:t>
                      </a:r>
                    </a:p>
                    <a:p>
                      <a:pPr marL="0" indent="0">
                        <a:buFont typeface="Arial" panose="020B0604020202020204" pitchFamily="34" charset="0"/>
                        <a:buNone/>
                      </a:pPr>
                      <a:r>
                        <a:rPr lang="en-US" sz="1100" baseline="0" dirty="0" smtClean="0">
                          <a:solidFill>
                            <a:schemeClr val="tx1"/>
                          </a:solidFill>
                          <a:latin typeface="+mn-lt"/>
                          <a:ea typeface="+mn-ea"/>
                        </a:rPr>
                        <a:t>                   Full Body Polishing</a:t>
                      </a:r>
                    </a:p>
                    <a:p>
                      <a:pPr marL="0" indent="0">
                        <a:buFont typeface="Arial" panose="020B0604020202020204" pitchFamily="34" charset="0"/>
                        <a:buNone/>
                      </a:pPr>
                      <a:r>
                        <a:rPr lang="en-US" sz="1100" baseline="0" dirty="0" smtClean="0">
                          <a:solidFill>
                            <a:schemeClr val="tx1"/>
                          </a:solidFill>
                          <a:latin typeface="+mn-lt"/>
                          <a:ea typeface="+mn-ea"/>
                        </a:rPr>
                        <a:t>                   </a:t>
                      </a:r>
                      <a:r>
                        <a:rPr lang="en-US" sz="1100" baseline="0" dirty="0" err="1" smtClean="0">
                          <a:solidFill>
                            <a:schemeClr val="tx1"/>
                          </a:solidFill>
                          <a:latin typeface="+mn-lt"/>
                          <a:ea typeface="+mn-ea"/>
                        </a:rPr>
                        <a:t>Mehandi</a:t>
                      </a:r>
                      <a:r>
                        <a:rPr lang="en-US" sz="1100" baseline="0" dirty="0" smtClean="0">
                          <a:solidFill>
                            <a:schemeClr val="tx1"/>
                          </a:solidFill>
                          <a:latin typeface="+mn-lt"/>
                          <a:ea typeface="+mn-ea"/>
                        </a:rPr>
                        <a:t> – Bridal</a:t>
                      </a:r>
                    </a:p>
                    <a:p>
                      <a:pPr marL="0" indent="0">
                        <a:buFont typeface="Arial" panose="020B0604020202020204" pitchFamily="34" charset="0"/>
                        <a:buNone/>
                      </a:pPr>
                      <a:r>
                        <a:rPr lang="en-US" sz="1100" baseline="0" dirty="0" smtClean="0">
                          <a:solidFill>
                            <a:schemeClr val="tx1"/>
                          </a:solidFill>
                          <a:latin typeface="+mn-lt"/>
                          <a:ea typeface="+mn-ea"/>
                        </a:rPr>
                        <a:t>                   Hair Wash &amp; Blow Dry</a:t>
                      </a:r>
                      <a:endParaRPr lang="en-US" sz="1100" dirty="0" smtClean="0">
                        <a:solidFill>
                          <a:schemeClr val="tx1"/>
                        </a:solidFill>
                        <a:latin typeface="+mn-lt"/>
                        <a:ea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Pre-Bridal</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623443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7"/>
            <a:ext cx="7217076" cy="3837264"/>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796484929"/>
              </p:ext>
            </p:extLst>
          </p:nvPr>
        </p:nvGraphicFramePr>
        <p:xfrm>
          <a:off x="1285961" y="1298059"/>
          <a:ext cx="5976520" cy="3230880"/>
        </p:xfrm>
        <a:graphic>
          <a:graphicData uri="http://schemas.openxmlformats.org/drawingml/2006/table">
            <a:tbl>
              <a:tblPr bandRow="1">
                <a:tableStyleId>{2D5ABB26-0587-4C30-8999-92F81FD0307C}</a:tableStyleId>
              </a:tblPr>
              <a:tblGrid>
                <a:gridCol w="3546170"/>
                <a:gridCol w="2430350"/>
              </a:tblGrid>
              <a:tr h="0">
                <a:tc>
                  <a:txBody>
                    <a:bodyPr/>
                    <a:lstStyle/>
                    <a:p>
                      <a:pPr marL="0" indent="0">
                        <a:buFont typeface="Arial" panose="020B0604020202020204" pitchFamily="34" charset="0"/>
                        <a:buNone/>
                      </a:pPr>
                      <a:r>
                        <a:rPr lang="en-US" sz="1100" b="1" dirty="0" smtClean="0">
                          <a:solidFill>
                            <a:schemeClr val="tx1"/>
                          </a:solidFill>
                          <a:latin typeface="+mn-lt"/>
                          <a:ea typeface="+mn-ea"/>
                        </a:rPr>
                        <a:t>Platinum Package </a:t>
                      </a:r>
                      <a:r>
                        <a:rPr lang="en-US" sz="1100" dirty="0" smtClean="0">
                          <a:solidFill>
                            <a:schemeClr val="tx1"/>
                          </a:solidFill>
                          <a:latin typeface="+mn-lt"/>
                          <a:ea typeface="+mn-ea"/>
                        </a:rPr>
                        <a:t>(5</a:t>
                      </a:r>
                      <a:r>
                        <a:rPr lang="en-US" sz="1100" baseline="0" dirty="0" smtClean="0">
                          <a:solidFill>
                            <a:schemeClr val="tx1"/>
                          </a:solidFill>
                          <a:latin typeface="+mn-lt"/>
                          <a:ea typeface="+mn-ea"/>
                        </a:rPr>
                        <a:t> days</a:t>
                      </a:r>
                      <a:r>
                        <a:rPr lang="en-US" sz="1100" dirty="0" smtClean="0">
                          <a:solidFill>
                            <a:schemeClr val="tx1"/>
                          </a:solidFill>
                          <a:latin typeface="+mn-lt"/>
                          <a:ea typeface="+mn-ea"/>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t>₹20000</a:t>
                      </a:r>
                      <a:endParaRPr lang="en-US" sz="11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5740">
                <a:tc>
                  <a:txBody>
                    <a:bodyPr/>
                    <a:lstStyle/>
                    <a:p>
                      <a:pPr marL="0" indent="0">
                        <a:buFont typeface="Arial" panose="020B0604020202020204" pitchFamily="34" charset="0"/>
                        <a:buNone/>
                      </a:pPr>
                      <a:r>
                        <a:rPr lang="en-US" sz="1100" dirty="0" smtClean="0">
                          <a:solidFill>
                            <a:schemeClr val="tx1"/>
                          </a:solidFill>
                          <a:latin typeface="+mn-lt"/>
                          <a:ea typeface="+mn-ea"/>
                        </a:rPr>
                        <a:t>Day 1          </a:t>
                      </a:r>
                      <a:r>
                        <a:rPr lang="en-US" sz="1100" baseline="0" dirty="0" smtClean="0">
                          <a:solidFill>
                            <a:schemeClr val="tx1"/>
                          </a:solidFill>
                          <a:latin typeface="+mn-lt"/>
                          <a:ea typeface="+mn-ea"/>
                        </a:rPr>
                        <a:t>Threading (Full Face)</a:t>
                      </a:r>
                    </a:p>
                    <a:p>
                      <a:pPr marL="0" indent="0">
                        <a:buFont typeface="Arial" panose="020B0604020202020204" pitchFamily="34" charset="0"/>
                        <a:buNone/>
                      </a:pPr>
                      <a:r>
                        <a:rPr lang="en-US" sz="1100" baseline="0" dirty="0" smtClean="0">
                          <a:solidFill>
                            <a:schemeClr val="tx1"/>
                          </a:solidFill>
                          <a:latin typeface="+mn-lt"/>
                          <a:ea typeface="+mn-ea"/>
                        </a:rPr>
                        <a:t>                    Waxing Chocolate (Full Body)</a:t>
                      </a:r>
                    </a:p>
                    <a:p>
                      <a:pPr marL="0" indent="0">
                        <a:buFont typeface="Arial" panose="020B0604020202020204" pitchFamily="34" charset="0"/>
                        <a:buNone/>
                      </a:pPr>
                      <a:r>
                        <a:rPr lang="en-US" sz="1100" baseline="0" dirty="0" smtClean="0">
                          <a:solidFill>
                            <a:schemeClr val="tx1"/>
                          </a:solidFill>
                          <a:latin typeface="+mn-lt"/>
                          <a:ea typeface="+mn-ea"/>
                        </a:rPr>
                        <a:t>                    Advanced Hair Cut</a:t>
                      </a:r>
                    </a:p>
                    <a:p>
                      <a:pPr marL="0" indent="0">
                        <a:buFont typeface="Arial" panose="020B0604020202020204" pitchFamily="34" charset="0"/>
                        <a:buNone/>
                      </a:pPr>
                      <a:r>
                        <a:rPr lang="en-US" sz="1100" baseline="0" dirty="0" smtClean="0">
                          <a:solidFill>
                            <a:schemeClr val="tx1"/>
                          </a:solidFill>
                          <a:latin typeface="+mn-lt"/>
                          <a:ea typeface="+mn-ea"/>
                        </a:rPr>
                        <a:t>                    Hair </a:t>
                      </a:r>
                      <a:r>
                        <a:rPr lang="en-US" sz="1100" baseline="0" dirty="0" err="1" smtClean="0">
                          <a:solidFill>
                            <a:schemeClr val="tx1"/>
                          </a:solidFill>
                          <a:latin typeface="+mn-lt"/>
                          <a:ea typeface="+mn-ea"/>
                        </a:rPr>
                        <a:t>Colour</a:t>
                      </a:r>
                      <a:r>
                        <a:rPr lang="en-US" sz="1100" baseline="0" dirty="0" smtClean="0">
                          <a:solidFill>
                            <a:schemeClr val="tx1"/>
                          </a:solidFill>
                          <a:latin typeface="+mn-lt"/>
                          <a:ea typeface="+mn-ea"/>
                        </a:rPr>
                        <a:t> Global – Ammonia Free -  </a:t>
                      </a:r>
                    </a:p>
                    <a:p>
                      <a:pPr marL="0" indent="0">
                        <a:buFont typeface="Arial" panose="020B0604020202020204" pitchFamily="34" charset="0"/>
                        <a:buNone/>
                      </a:pPr>
                      <a:r>
                        <a:rPr lang="en-US" sz="1100" baseline="0" dirty="0" smtClean="0">
                          <a:solidFill>
                            <a:schemeClr val="tx1"/>
                          </a:solidFill>
                          <a:latin typeface="+mn-lt"/>
                          <a:ea typeface="+mn-ea"/>
                        </a:rPr>
                        <a:t>                    Short (</a:t>
                      </a:r>
                      <a:r>
                        <a:rPr lang="en-US" sz="1100" baseline="0" dirty="0" err="1" smtClean="0">
                          <a:solidFill>
                            <a:schemeClr val="tx1"/>
                          </a:solidFill>
                          <a:latin typeface="+mn-lt"/>
                          <a:ea typeface="+mn-ea"/>
                        </a:rPr>
                        <a:t>Upto</a:t>
                      </a:r>
                      <a:r>
                        <a:rPr lang="en-US" sz="1100" baseline="0" dirty="0" smtClean="0">
                          <a:solidFill>
                            <a:schemeClr val="tx1"/>
                          </a:solidFill>
                          <a:latin typeface="+mn-lt"/>
                          <a:ea typeface="+mn-ea"/>
                        </a:rPr>
                        <a:t> Shoulder)</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13716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100" dirty="0" smtClean="0">
                          <a:solidFill>
                            <a:schemeClr val="tx1"/>
                          </a:solidFill>
                          <a:latin typeface="+mn-lt"/>
                          <a:ea typeface="+mn-ea"/>
                        </a:rPr>
                        <a:t>Day 2          </a:t>
                      </a:r>
                      <a:r>
                        <a:rPr lang="en-US" sz="1100" baseline="0" dirty="0" smtClean="0">
                          <a:solidFill>
                            <a:schemeClr val="tx1"/>
                          </a:solidFill>
                          <a:latin typeface="+mn-lt"/>
                          <a:ea typeface="+mn-ea"/>
                        </a:rPr>
                        <a:t>Full Body De Tan</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100" baseline="0" dirty="0" smtClean="0">
                          <a:solidFill>
                            <a:schemeClr val="tx1"/>
                          </a:solidFill>
                          <a:latin typeface="+mn-lt"/>
                          <a:ea typeface="+mn-ea"/>
                        </a:rPr>
                        <a:t>                    Clean Up (Vitamin C)</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142240">
                <a:tc>
                  <a:txBody>
                    <a:bodyPr/>
                    <a:lstStyle/>
                    <a:p>
                      <a:pPr marL="0" indent="0">
                        <a:buFont typeface="Arial" panose="020B0604020202020204" pitchFamily="34" charset="0"/>
                        <a:buNone/>
                      </a:pPr>
                      <a:r>
                        <a:rPr lang="en-US" sz="1100" dirty="0" smtClean="0">
                          <a:solidFill>
                            <a:schemeClr val="tx1"/>
                          </a:solidFill>
                          <a:latin typeface="+mn-lt"/>
                          <a:ea typeface="+mn-ea"/>
                        </a:rPr>
                        <a:t>Day</a:t>
                      </a:r>
                      <a:r>
                        <a:rPr lang="en-US" sz="1100" baseline="0" dirty="0" smtClean="0">
                          <a:solidFill>
                            <a:schemeClr val="tx1"/>
                          </a:solidFill>
                          <a:latin typeface="+mn-lt"/>
                          <a:ea typeface="+mn-ea"/>
                        </a:rPr>
                        <a:t> 3          Body Massage (Signature)</a:t>
                      </a:r>
                    </a:p>
                    <a:p>
                      <a:pPr marL="0" indent="0">
                        <a:buFont typeface="Arial" panose="020B0604020202020204" pitchFamily="34" charset="0"/>
                        <a:buNone/>
                      </a:pPr>
                      <a:r>
                        <a:rPr lang="en-US" sz="1100" baseline="0" dirty="0" smtClean="0">
                          <a:solidFill>
                            <a:schemeClr val="tx1"/>
                          </a:solidFill>
                          <a:latin typeface="+mn-lt"/>
                          <a:ea typeface="+mn-ea"/>
                        </a:rPr>
                        <a:t>                   Head Massage – Aroma Oil</a:t>
                      </a:r>
                      <a:endParaRPr lang="en-US" sz="1100" dirty="0" smtClean="0">
                        <a:solidFill>
                          <a:schemeClr val="tx1"/>
                        </a:solidFill>
                        <a:latin typeface="+mn-lt"/>
                        <a:ea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284480">
                <a:tc>
                  <a:txBody>
                    <a:bodyPr/>
                    <a:lstStyle/>
                    <a:p>
                      <a:pPr marL="0" indent="0">
                        <a:buFont typeface="Arial" panose="020B0604020202020204" pitchFamily="34" charset="0"/>
                        <a:buNone/>
                      </a:pPr>
                      <a:r>
                        <a:rPr lang="en-US" sz="1100" dirty="0" smtClean="0">
                          <a:solidFill>
                            <a:schemeClr val="tx1"/>
                          </a:solidFill>
                          <a:latin typeface="+mn-lt"/>
                          <a:ea typeface="+mn-ea"/>
                        </a:rPr>
                        <a:t>Day 4         </a:t>
                      </a:r>
                      <a:r>
                        <a:rPr lang="en-US" sz="1100" baseline="0" dirty="0" smtClean="0">
                          <a:solidFill>
                            <a:schemeClr val="tx1"/>
                          </a:solidFill>
                          <a:latin typeface="+mn-lt"/>
                          <a:ea typeface="+mn-ea"/>
                        </a:rPr>
                        <a:t> Manicure – Brightening &amp; De-Tan</a:t>
                      </a:r>
                    </a:p>
                    <a:p>
                      <a:pPr marL="0" indent="0">
                        <a:buFont typeface="Arial" panose="020B0604020202020204" pitchFamily="34" charset="0"/>
                        <a:buNone/>
                      </a:pPr>
                      <a:r>
                        <a:rPr lang="en-US" sz="1100" baseline="0" dirty="0" smtClean="0">
                          <a:solidFill>
                            <a:schemeClr val="tx1"/>
                          </a:solidFill>
                          <a:latin typeface="+mn-lt"/>
                          <a:ea typeface="+mn-ea"/>
                        </a:rPr>
                        <a:t>                    Pedicure – Brightening &amp; De-Tan</a:t>
                      </a:r>
                    </a:p>
                    <a:p>
                      <a:pPr marL="0" indent="0">
                        <a:buFont typeface="Arial" panose="020B0604020202020204" pitchFamily="34" charset="0"/>
                        <a:buNone/>
                      </a:pPr>
                      <a:r>
                        <a:rPr lang="en-US" sz="1100" baseline="0" dirty="0" smtClean="0">
                          <a:solidFill>
                            <a:schemeClr val="tx1"/>
                          </a:solidFill>
                          <a:latin typeface="+mn-lt"/>
                          <a:ea typeface="+mn-ea"/>
                        </a:rPr>
                        <a:t>                    Nourishing </a:t>
                      </a:r>
                      <a:r>
                        <a:rPr lang="en-US" sz="1100" baseline="0" dirty="0" err="1" smtClean="0">
                          <a:solidFill>
                            <a:schemeClr val="tx1"/>
                          </a:solidFill>
                          <a:latin typeface="+mn-lt"/>
                          <a:ea typeface="+mn-ea"/>
                        </a:rPr>
                        <a:t>Hairspa</a:t>
                      </a:r>
                      <a:r>
                        <a:rPr lang="en-US" sz="1100" baseline="0" dirty="0" smtClean="0">
                          <a:solidFill>
                            <a:schemeClr val="tx1"/>
                          </a:solidFill>
                          <a:latin typeface="+mn-lt"/>
                          <a:ea typeface="+mn-ea"/>
                        </a:rPr>
                        <a:t> Short (</a:t>
                      </a:r>
                      <a:r>
                        <a:rPr lang="en-US" sz="1100" baseline="0" dirty="0" err="1" smtClean="0">
                          <a:solidFill>
                            <a:schemeClr val="tx1"/>
                          </a:solidFill>
                          <a:latin typeface="+mn-lt"/>
                          <a:ea typeface="+mn-ea"/>
                        </a:rPr>
                        <a:t>Upto</a:t>
                      </a:r>
                      <a:r>
                        <a:rPr lang="en-US" sz="1100" baseline="0" dirty="0" smtClean="0">
                          <a:solidFill>
                            <a:schemeClr val="tx1"/>
                          </a:solidFill>
                          <a:latin typeface="+mn-lt"/>
                          <a:ea typeface="+mn-ea"/>
                        </a:rPr>
                        <a:t> Shoulder)</a:t>
                      </a:r>
                      <a:endParaRPr lang="en-US" sz="1100" dirty="0" smtClean="0">
                        <a:solidFill>
                          <a:schemeClr val="tx1"/>
                        </a:solidFill>
                        <a:latin typeface="+mn-lt"/>
                        <a:ea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142240">
                <a:tc>
                  <a:txBody>
                    <a:bodyPr/>
                    <a:lstStyle/>
                    <a:p>
                      <a:pPr marL="0" indent="0">
                        <a:buFont typeface="Arial" panose="020B0604020202020204" pitchFamily="34" charset="0"/>
                        <a:buNone/>
                      </a:pPr>
                      <a:r>
                        <a:rPr lang="en-US" sz="1100" dirty="0" smtClean="0">
                          <a:solidFill>
                            <a:schemeClr val="tx1"/>
                          </a:solidFill>
                          <a:latin typeface="+mn-lt"/>
                          <a:ea typeface="+mn-ea"/>
                        </a:rPr>
                        <a:t>Day 5</a:t>
                      </a:r>
                      <a:r>
                        <a:rPr lang="en-US" sz="1100" baseline="0" dirty="0" smtClean="0">
                          <a:solidFill>
                            <a:schemeClr val="tx1"/>
                          </a:solidFill>
                          <a:latin typeface="+mn-lt"/>
                          <a:ea typeface="+mn-ea"/>
                        </a:rPr>
                        <a:t>           Uplifting Facial (Matured Skin)</a:t>
                      </a:r>
                    </a:p>
                    <a:p>
                      <a:pPr marL="0" indent="0">
                        <a:buFont typeface="Arial" panose="020B0604020202020204" pitchFamily="34" charset="0"/>
                        <a:buNone/>
                      </a:pPr>
                      <a:r>
                        <a:rPr lang="en-US" sz="1100" baseline="0" dirty="0" smtClean="0">
                          <a:solidFill>
                            <a:schemeClr val="tx1"/>
                          </a:solidFill>
                          <a:latin typeface="+mn-lt"/>
                          <a:ea typeface="+mn-ea"/>
                        </a:rPr>
                        <a:t>                     Body Polish (Full Body)</a:t>
                      </a:r>
                    </a:p>
                    <a:p>
                      <a:pPr marL="0" indent="0">
                        <a:buFont typeface="Arial" panose="020B0604020202020204" pitchFamily="34" charset="0"/>
                        <a:buNone/>
                      </a:pPr>
                      <a:r>
                        <a:rPr lang="en-US" sz="1100" baseline="0" dirty="0" smtClean="0">
                          <a:solidFill>
                            <a:schemeClr val="tx1"/>
                          </a:solidFill>
                          <a:latin typeface="+mn-lt"/>
                          <a:ea typeface="+mn-ea"/>
                        </a:rPr>
                        <a:t>                     </a:t>
                      </a:r>
                      <a:r>
                        <a:rPr lang="en-US" sz="1100" baseline="0" dirty="0" err="1" smtClean="0">
                          <a:solidFill>
                            <a:schemeClr val="tx1"/>
                          </a:solidFill>
                          <a:latin typeface="+mn-lt"/>
                          <a:ea typeface="+mn-ea"/>
                        </a:rPr>
                        <a:t>Mehandi</a:t>
                      </a:r>
                      <a:r>
                        <a:rPr lang="en-US" sz="1100" baseline="0" dirty="0" smtClean="0">
                          <a:solidFill>
                            <a:schemeClr val="tx1"/>
                          </a:solidFill>
                          <a:latin typeface="+mn-lt"/>
                          <a:ea typeface="+mn-ea"/>
                        </a:rPr>
                        <a:t> - Bridal</a:t>
                      </a:r>
                      <a:endParaRPr lang="en-US" sz="1100" dirty="0" smtClean="0">
                        <a:solidFill>
                          <a:schemeClr val="tx1"/>
                        </a:solidFill>
                        <a:latin typeface="+mn-lt"/>
                        <a:ea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Pre-Bridal</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1292508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7"/>
            <a:ext cx="7154014" cy="2844036"/>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721363314"/>
              </p:ext>
            </p:extLst>
          </p:nvPr>
        </p:nvGraphicFramePr>
        <p:xfrm>
          <a:off x="1285961" y="1298059"/>
          <a:ext cx="5976520" cy="2240280"/>
        </p:xfrm>
        <a:graphic>
          <a:graphicData uri="http://schemas.openxmlformats.org/drawingml/2006/table">
            <a:tbl>
              <a:tblPr bandRow="1">
                <a:tableStyleId>{2D5ABB26-0587-4C30-8999-92F81FD0307C}</a:tableStyleId>
              </a:tblPr>
              <a:tblGrid>
                <a:gridCol w="3546170"/>
                <a:gridCol w="2430350"/>
              </a:tblGrid>
              <a:tr h="0">
                <a:tc>
                  <a:txBody>
                    <a:bodyPr/>
                    <a:lstStyle/>
                    <a:p>
                      <a:pPr marL="0" indent="0">
                        <a:buFont typeface="Arial" panose="020B0604020202020204" pitchFamily="34" charset="0"/>
                        <a:buNone/>
                      </a:pPr>
                      <a:r>
                        <a:rPr lang="en-US" sz="1100" b="1" dirty="0" smtClean="0">
                          <a:solidFill>
                            <a:schemeClr val="tx1"/>
                          </a:solidFill>
                          <a:latin typeface="+mn-lt"/>
                          <a:ea typeface="+mn-ea"/>
                        </a:rPr>
                        <a:t>Enchanted</a:t>
                      </a:r>
                      <a:r>
                        <a:rPr lang="en-US" sz="1100" b="1" baseline="0" dirty="0" smtClean="0">
                          <a:solidFill>
                            <a:schemeClr val="tx1"/>
                          </a:solidFill>
                          <a:latin typeface="+mn-lt"/>
                          <a:ea typeface="+mn-ea"/>
                        </a:rPr>
                        <a:t> Bride Package</a:t>
                      </a:r>
                      <a:endParaRPr lang="en-US" sz="1100" dirty="0" smtClean="0">
                        <a:solidFill>
                          <a:schemeClr val="tx1"/>
                        </a:solidFill>
                        <a:latin typeface="+mn-lt"/>
                        <a:ea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t>₹</a:t>
                      </a:r>
                      <a:r>
                        <a:rPr lang="en-US" sz="1100" dirty="0" smtClean="0">
                          <a:solidFill>
                            <a:schemeClr val="tx1"/>
                          </a:solidFill>
                        </a:rPr>
                        <a:t>19500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5740">
                <a:tc>
                  <a:txBody>
                    <a:bodyPr/>
                    <a:lstStyle/>
                    <a:p>
                      <a:pPr marL="0" indent="0">
                        <a:buFont typeface="Arial" panose="020B0604020202020204" pitchFamily="34" charset="0"/>
                        <a:buNone/>
                      </a:pPr>
                      <a:r>
                        <a:rPr lang="en-US" sz="1100" dirty="0" smtClean="0">
                          <a:solidFill>
                            <a:schemeClr val="tx1"/>
                          </a:solidFill>
                          <a:latin typeface="+mn-lt"/>
                          <a:ea typeface="+mn-ea"/>
                        </a:rPr>
                        <a:t>1</a:t>
                      </a:r>
                      <a:r>
                        <a:rPr lang="en-US" sz="1100" baseline="30000" dirty="0" smtClean="0">
                          <a:solidFill>
                            <a:schemeClr val="tx1"/>
                          </a:solidFill>
                          <a:latin typeface="+mn-lt"/>
                          <a:ea typeface="+mn-ea"/>
                        </a:rPr>
                        <a:t>st</a:t>
                      </a:r>
                      <a:r>
                        <a:rPr lang="en-US" sz="1100" dirty="0" smtClean="0">
                          <a:solidFill>
                            <a:schemeClr val="tx1"/>
                          </a:solidFill>
                          <a:latin typeface="+mn-lt"/>
                          <a:ea typeface="+mn-ea"/>
                        </a:rPr>
                        <a:t> sitting     Gold</a:t>
                      </a:r>
                      <a:r>
                        <a:rPr lang="en-US" sz="1100" baseline="0" dirty="0" smtClean="0">
                          <a:solidFill>
                            <a:schemeClr val="tx1"/>
                          </a:solidFill>
                          <a:latin typeface="+mn-lt"/>
                          <a:ea typeface="+mn-ea"/>
                        </a:rPr>
                        <a:t> Package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13716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100" dirty="0" smtClean="0">
                          <a:solidFill>
                            <a:schemeClr val="tx1"/>
                          </a:solidFill>
                          <a:latin typeface="+mn-lt"/>
                          <a:ea typeface="+mn-ea"/>
                        </a:rPr>
                        <a:t>2</a:t>
                      </a:r>
                      <a:r>
                        <a:rPr lang="en-US" sz="1100" baseline="30000" dirty="0" smtClean="0">
                          <a:solidFill>
                            <a:schemeClr val="tx1"/>
                          </a:solidFill>
                          <a:latin typeface="+mn-lt"/>
                          <a:ea typeface="+mn-ea"/>
                        </a:rPr>
                        <a:t>nd</a:t>
                      </a:r>
                      <a:r>
                        <a:rPr lang="en-US" sz="1100" dirty="0" smtClean="0">
                          <a:solidFill>
                            <a:schemeClr val="tx1"/>
                          </a:solidFill>
                          <a:latin typeface="+mn-lt"/>
                          <a:ea typeface="+mn-ea"/>
                        </a:rPr>
                        <a:t> sitting</a:t>
                      </a:r>
                      <a:r>
                        <a:rPr lang="en-US" sz="1100" baseline="0" dirty="0" smtClean="0">
                          <a:solidFill>
                            <a:schemeClr val="tx1"/>
                          </a:solidFill>
                          <a:latin typeface="+mn-lt"/>
                          <a:ea typeface="+mn-ea"/>
                        </a:rPr>
                        <a:t>     Trial Make Up &amp; Trial Hair Style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142240">
                <a:tc>
                  <a:txBody>
                    <a:bodyPr/>
                    <a:lstStyle/>
                    <a:p>
                      <a:pPr marL="0" indent="0">
                        <a:buFont typeface="Arial" panose="020B0604020202020204" pitchFamily="34" charset="0"/>
                        <a:buNone/>
                      </a:pPr>
                      <a:r>
                        <a:rPr lang="en-US" sz="1100" baseline="0" dirty="0" smtClean="0">
                          <a:solidFill>
                            <a:schemeClr val="tx1"/>
                          </a:solidFill>
                          <a:latin typeface="+mn-lt"/>
                          <a:ea typeface="+mn-ea"/>
                        </a:rPr>
                        <a:t>3</a:t>
                      </a:r>
                      <a:r>
                        <a:rPr lang="en-US" sz="1100" baseline="30000" dirty="0" smtClean="0">
                          <a:solidFill>
                            <a:schemeClr val="tx1"/>
                          </a:solidFill>
                          <a:latin typeface="+mn-lt"/>
                          <a:ea typeface="+mn-ea"/>
                        </a:rPr>
                        <a:t>rd</a:t>
                      </a:r>
                      <a:r>
                        <a:rPr lang="en-US" sz="1100" baseline="0" dirty="0" smtClean="0">
                          <a:solidFill>
                            <a:schemeClr val="tx1"/>
                          </a:solidFill>
                          <a:latin typeface="+mn-lt"/>
                          <a:ea typeface="+mn-ea"/>
                        </a:rPr>
                        <a:t> sitting      Bridal Make Up, Saree Draping, Hair</a:t>
                      </a:r>
                    </a:p>
                    <a:p>
                      <a:pPr marL="0" indent="0">
                        <a:buFont typeface="Arial" panose="020B0604020202020204" pitchFamily="34" charset="0"/>
                        <a:buNone/>
                      </a:pPr>
                      <a:r>
                        <a:rPr lang="en-US" sz="1100" baseline="0" dirty="0" smtClean="0">
                          <a:solidFill>
                            <a:schemeClr val="tx1"/>
                          </a:solidFill>
                          <a:latin typeface="+mn-lt"/>
                          <a:ea typeface="+mn-ea"/>
                        </a:rPr>
                        <a:t>                     Style</a:t>
                      </a:r>
                      <a:endParaRPr lang="en-US" sz="1100" dirty="0" smtClean="0">
                        <a:solidFill>
                          <a:schemeClr val="tx1"/>
                        </a:solidFill>
                        <a:latin typeface="+mn-lt"/>
                        <a:ea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0">
                <a:tc>
                  <a:txBody>
                    <a:bodyPr/>
                    <a:lstStyle/>
                    <a:p>
                      <a:pPr marL="0" indent="0">
                        <a:buFont typeface="Arial" panose="020B0604020202020204" pitchFamily="34" charset="0"/>
                        <a:buNone/>
                      </a:pPr>
                      <a:r>
                        <a:rPr lang="en-US" sz="1100" b="1" dirty="0" smtClean="0">
                          <a:solidFill>
                            <a:schemeClr val="tx1"/>
                          </a:solidFill>
                          <a:latin typeface="+mn-lt"/>
                          <a:ea typeface="+mn-ea"/>
                        </a:rPr>
                        <a:t>Fairy Tale Bride Package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smtClean="0"/>
                        <a:t>₹</a:t>
                      </a:r>
                      <a:r>
                        <a:rPr lang="en-US" sz="1100" dirty="0" smtClean="0">
                          <a:solidFill>
                            <a:schemeClr val="tx1"/>
                          </a:solidFill>
                        </a:rPr>
                        <a:t>28000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4310">
                <a:tc>
                  <a:txBody>
                    <a:bodyPr/>
                    <a:lstStyle/>
                    <a:p>
                      <a:pPr marL="0" indent="0">
                        <a:buFont typeface="Arial" panose="020B0604020202020204" pitchFamily="34" charset="0"/>
                        <a:buNone/>
                      </a:pPr>
                      <a:r>
                        <a:rPr lang="en-US" sz="1100" b="0" dirty="0" smtClean="0">
                          <a:solidFill>
                            <a:schemeClr val="tx1"/>
                          </a:solidFill>
                          <a:latin typeface="+mn-lt"/>
                          <a:ea typeface="+mn-ea"/>
                        </a:rPr>
                        <a:t>1</a:t>
                      </a:r>
                      <a:r>
                        <a:rPr lang="en-US" sz="1100" b="0" baseline="30000" dirty="0" smtClean="0">
                          <a:solidFill>
                            <a:schemeClr val="tx1"/>
                          </a:solidFill>
                          <a:latin typeface="+mn-lt"/>
                          <a:ea typeface="+mn-ea"/>
                        </a:rPr>
                        <a:t>st</a:t>
                      </a:r>
                      <a:r>
                        <a:rPr lang="en-US" sz="1100" b="0" baseline="0" dirty="0" smtClean="0">
                          <a:solidFill>
                            <a:schemeClr val="tx1"/>
                          </a:solidFill>
                          <a:latin typeface="+mn-lt"/>
                          <a:ea typeface="+mn-ea"/>
                        </a:rPr>
                        <a:t> sitting       Platinum Package</a:t>
                      </a:r>
                      <a:endParaRPr lang="en-US" sz="1100" b="0" dirty="0" smtClean="0">
                        <a:solidFill>
                          <a:schemeClr val="tx1"/>
                        </a:solidFill>
                        <a:latin typeface="+mn-lt"/>
                        <a:ea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129540">
                <a:tc>
                  <a:txBody>
                    <a:bodyPr/>
                    <a:lstStyle/>
                    <a:p>
                      <a:pPr marL="0" indent="0">
                        <a:buFont typeface="Arial" panose="020B0604020202020204" pitchFamily="34" charset="0"/>
                        <a:buNone/>
                      </a:pPr>
                      <a:r>
                        <a:rPr lang="en-US" sz="1100" b="0" dirty="0" smtClean="0">
                          <a:solidFill>
                            <a:schemeClr val="tx1"/>
                          </a:solidFill>
                          <a:latin typeface="+mn-lt"/>
                          <a:ea typeface="+mn-ea"/>
                        </a:rPr>
                        <a:t>2</a:t>
                      </a:r>
                      <a:r>
                        <a:rPr lang="en-US" sz="1100" b="0" baseline="30000" dirty="0" smtClean="0">
                          <a:solidFill>
                            <a:schemeClr val="tx1"/>
                          </a:solidFill>
                          <a:latin typeface="+mn-lt"/>
                          <a:ea typeface="+mn-ea"/>
                        </a:rPr>
                        <a:t>nd</a:t>
                      </a:r>
                      <a:r>
                        <a:rPr lang="en-US" sz="1100" b="0" baseline="0" dirty="0" smtClean="0">
                          <a:solidFill>
                            <a:schemeClr val="tx1"/>
                          </a:solidFill>
                          <a:latin typeface="+mn-lt"/>
                          <a:ea typeface="+mn-ea"/>
                        </a:rPr>
                        <a:t> sitting      Trial Make up, Hair Style</a:t>
                      </a:r>
                      <a:endParaRPr lang="en-US" sz="1100" b="0" dirty="0" smtClean="0">
                        <a:solidFill>
                          <a:schemeClr val="tx1"/>
                        </a:solidFill>
                        <a:latin typeface="+mn-lt"/>
                        <a:ea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0">
                <a:tc>
                  <a:txBody>
                    <a:bodyPr/>
                    <a:lstStyle/>
                    <a:p>
                      <a:pPr marL="0" indent="0">
                        <a:buFont typeface="Arial" panose="020B0604020202020204" pitchFamily="34" charset="0"/>
                        <a:buNone/>
                      </a:pPr>
                      <a:r>
                        <a:rPr lang="en-US" sz="1100" b="0" baseline="0" dirty="0" smtClean="0">
                          <a:solidFill>
                            <a:schemeClr val="tx1"/>
                          </a:solidFill>
                          <a:latin typeface="+mn-lt"/>
                          <a:ea typeface="+mn-ea"/>
                        </a:rPr>
                        <a:t>Day of Wedding      Bridal Make up, Hair Style   </a:t>
                      </a:r>
                      <a:endParaRPr lang="en-US" sz="1100" b="0" dirty="0" smtClean="0">
                        <a:solidFill>
                          <a:schemeClr val="tx1"/>
                        </a:solidFill>
                        <a:latin typeface="+mn-lt"/>
                        <a:ea typeface="+mn-ea"/>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bl>
          </a:graphicData>
        </a:graphic>
      </p:graphicFrame>
      <p:sp>
        <p:nvSpPr>
          <p:cNvPr id="4" name="TextBox 3"/>
          <p:cNvSpPr txBox="1"/>
          <p:nvPr/>
        </p:nvSpPr>
        <p:spPr>
          <a:xfrm>
            <a:off x="665683" y="440869"/>
            <a:ext cx="4433012"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Pre-Bridal</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442352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768220" y="2056733"/>
            <a:ext cx="7578300" cy="11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000" dirty="0" smtClean="0">
                <a:latin typeface="Champagne &amp; Limousines" panose="020B0702020202020504" pitchFamily="34" charset="0"/>
                <a:ea typeface="Champagne &amp; Limousines" panose="020B0702020202020504" pitchFamily="34" charset="0"/>
              </a:rPr>
              <a:t>Treatments</a:t>
            </a:r>
            <a:endParaRPr sz="5000" dirty="0">
              <a:latin typeface="Champagne &amp; Limousines" panose="020B0702020202020504" pitchFamily="34" charset="0"/>
              <a:ea typeface="Champagne &amp; Limousines" panose="020B0702020202020504" pitchFamily="34" charset="0"/>
            </a:endParaRPr>
          </a:p>
        </p:txBody>
      </p:sp>
    </p:spTree>
    <p:extLst>
      <p:ext uri="{BB962C8B-B14F-4D97-AF65-F5344CB8AC3E}">
        <p14:creationId xmlns:p14="http://schemas.microsoft.com/office/powerpoint/2010/main" val="3495487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1053391" y="1552923"/>
            <a:ext cx="6422744" cy="313611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87813711"/>
              </p:ext>
            </p:extLst>
          </p:nvPr>
        </p:nvGraphicFramePr>
        <p:xfrm>
          <a:off x="1521561" y="1698177"/>
          <a:ext cx="5522362" cy="2794857"/>
        </p:xfrm>
        <a:graphic>
          <a:graphicData uri="http://schemas.openxmlformats.org/drawingml/2006/table">
            <a:tbl>
              <a:tblPr bandRow="1">
                <a:tableStyleId>{2D5ABB26-0587-4C30-8999-92F81FD0307C}</a:tableStyleId>
              </a:tblPr>
              <a:tblGrid>
                <a:gridCol w="2987421"/>
                <a:gridCol w="2534941"/>
              </a:tblGrid>
              <a:tr h="687964">
                <a:tc>
                  <a:txBody>
                    <a:bodyPr/>
                    <a:lstStyle/>
                    <a:p>
                      <a:r>
                        <a:rPr lang="en-US" dirty="0" smtClean="0"/>
                        <a:t>Kids</a:t>
                      </a:r>
                      <a:r>
                        <a:rPr lang="en-US" baseline="0" dirty="0" smtClean="0"/>
                        <a:t> Hair Cut </a:t>
                      </a:r>
                    </a:p>
                    <a:p>
                      <a:r>
                        <a:rPr lang="en-US" sz="1200" baseline="0" dirty="0" smtClean="0"/>
                        <a:t>(Below 12 </a:t>
                      </a:r>
                      <a:r>
                        <a:rPr lang="en-US" sz="1200" baseline="0" dirty="0" err="1" smtClean="0"/>
                        <a:t>yrs</a:t>
                      </a:r>
                      <a:r>
                        <a:rPr lang="en-US" sz="1200" baseline="0" dirty="0" smtClean="0"/>
                        <a:t>)</a:t>
                      </a:r>
                      <a:endParaRPr lang="en-US" sz="1200" dirty="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dirty="0" smtClean="0"/>
                        <a:t>₹275</a:t>
                      </a:r>
                      <a:endParaRPr lang="en-US"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945952">
                <a:tc>
                  <a:txBody>
                    <a:bodyPr/>
                    <a:lstStyle/>
                    <a:p>
                      <a:r>
                        <a:rPr lang="en-US" dirty="0" smtClean="0"/>
                        <a:t>B</a:t>
                      </a:r>
                      <a:r>
                        <a:rPr lang="en-US" baseline="0" dirty="0" smtClean="0"/>
                        <a:t>asic Hair Cut</a:t>
                      </a:r>
                    </a:p>
                    <a:p>
                      <a:r>
                        <a:rPr lang="en-US" sz="1200" baseline="0" dirty="0" smtClean="0"/>
                        <a:t>(With Shampoo + Conditioning + Straight Blow Dry)</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₹500</a:t>
                      </a:r>
                    </a:p>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0962">
                <a:tc>
                  <a:txBody>
                    <a:bodyPr/>
                    <a:lstStyle/>
                    <a:p>
                      <a:r>
                        <a:rPr lang="en-US" dirty="0" smtClean="0"/>
                        <a:t>Advance Hair Cut</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₹800</a:t>
                      </a:r>
                    </a:p>
                    <a:p>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9979">
                <a:tc>
                  <a:txBody>
                    <a:bodyPr/>
                    <a:lstStyle/>
                    <a:p>
                      <a:r>
                        <a:rPr lang="en-US" dirty="0" smtClean="0"/>
                        <a:t>Fringe Cut</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₹350</a:t>
                      </a:r>
                      <a:endParaRPr lang="en-US"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
        <p:nvSpPr>
          <p:cNvPr id="4" name="TextBox 3"/>
          <p:cNvSpPr txBox="1"/>
          <p:nvPr/>
        </p:nvSpPr>
        <p:spPr>
          <a:xfrm>
            <a:off x="665683" y="534008"/>
            <a:ext cx="2048256" cy="784830"/>
          </a:xfrm>
          <a:prstGeom prst="rect">
            <a:avLst/>
          </a:prstGeom>
          <a:noFill/>
        </p:spPr>
        <p:txBody>
          <a:bodyPr wrap="square" rtlCol="0">
            <a:spAutoFit/>
          </a:bodyPr>
          <a:lstStyle/>
          <a:p>
            <a:r>
              <a:rPr lang="en-US" sz="4500" dirty="0" smtClean="0">
                <a:solidFill>
                  <a:schemeClr val="bg1"/>
                </a:solidFill>
                <a:latin typeface="Champagne &amp; Limousines" panose="020B0702020202020504" pitchFamily="34" charset="0"/>
                <a:ea typeface="Champagne &amp; Limousines" panose="020B0702020202020504" pitchFamily="34" charset="0"/>
              </a:rPr>
              <a:t>Cuts</a:t>
            </a:r>
            <a:endParaRPr lang="en-US" sz="4500" dirty="0">
              <a:solidFill>
                <a:schemeClr val="bg1"/>
              </a:solidFill>
              <a:latin typeface="Champagne &amp; Limousines" panose="020B0702020202020504" pitchFamily="34" charset="0"/>
              <a:ea typeface="Champagne &amp; Limousines" panose="020B0702020202020504" pitchFamily="34" charset="0"/>
            </a:endParaRPr>
          </a:p>
        </p:txBody>
      </p:sp>
      <p:pic>
        <p:nvPicPr>
          <p:cNvPr id="8" name="Picture 7">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4252100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8"/>
            <a:ext cx="7037223" cy="1536192"/>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34467660"/>
              </p:ext>
            </p:extLst>
          </p:nvPr>
        </p:nvGraphicFramePr>
        <p:xfrm>
          <a:off x="1214321" y="1254555"/>
          <a:ext cx="5976520" cy="100584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Gold Collagen (Lightening/Brightening</a:t>
                      </a:r>
                      <a:r>
                        <a:rPr lang="en-US" sz="1200" baseline="0" dirty="0" smtClean="0"/>
                        <a:t> Mask</a:t>
                      </a:r>
                      <a:r>
                        <a:rPr lang="en-US" sz="1200" dirty="0" smtClean="0"/>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₹1800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Mineral Collagen (Pigmentation/Dark</a:t>
                      </a:r>
                      <a:r>
                        <a:rPr lang="en-US" sz="1200" baseline="0" dirty="0" smtClean="0">
                          <a:solidFill>
                            <a:schemeClr val="tx1"/>
                          </a:solidFill>
                          <a:latin typeface="+mn-lt"/>
                          <a:ea typeface="+mn-ea"/>
                        </a:rPr>
                        <a:t> Spots/Tan</a:t>
                      </a:r>
                      <a:r>
                        <a:rPr lang="en-US" sz="1200" dirty="0" smtClean="0">
                          <a:solidFill>
                            <a:schemeClr val="tx1"/>
                          </a:solidFill>
                          <a:latin typeface="+mn-lt"/>
                          <a:ea typeface="+mn-ea"/>
                        </a:rPr>
                        <a:t>)</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smtClean="0"/>
                        <a:t>₹1800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Algae Collagen (Anti Ageing and Fine lines)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₹1800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9"/>
            <a:ext cx="5098695"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Premium Skin Treatment Masks</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3508198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3" y="994868"/>
            <a:ext cx="7059168" cy="1872690"/>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780347651"/>
              </p:ext>
            </p:extLst>
          </p:nvPr>
        </p:nvGraphicFramePr>
        <p:xfrm>
          <a:off x="1214321" y="1254555"/>
          <a:ext cx="5976520" cy="1371600"/>
        </p:xfrm>
        <a:graphic>
          <a:graphicData uri="http://schemas.openxmlformats.org/drawingml/2006/table">
            <a:tbl>
              <a:tblPr bandRow="1">
                <a:tableStyleId>{2D5ABB26-0587-4C30-8999-92F81FD0307C}</a:tableStyleId>
              </a:tblPr>
              <a:tblGrid>
                <a:gridCol w="3233103"/>
                <a:gridCol w="2743417"/>
              </a:tblGrid>
              <a:tr h="182942">
                <a:tc>
                  <a:txBody>
                    <a:bodyPr/>
                    <a:lstStyle/>
                    <a:p>
                      <a:pPr marL="0" indent="0">
                        <a:buFont typeface="Arial" panose="020B0604020202020204" pitchFamily="34" charset="0"/>
                        <a:buNone/>
                      </a:pPr>
                      <a:r>
                        <a:rPr lang="en-US" sz="1200" dirty="0" smtClean="0"/>
                        <a:t>Anti Acne</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n-lt"/>
                          <a:ea typeface="+mn-ea"/>
                        </a:rPr>
                        <a:t>Anti Pigmentation</a:t>
                      </a:r>
                      <a:endParaRPr lang="en-US" sz="1200" dirty="0" smtClean="0">
                        <a:solidFill>
                          <a:schemeClr val="tx1"/>
                        </a:solidFill>
                        <a:latin typeface="Champagne &amp; Limousines" panose="020B0702020202020504" pitchFamily="34" charset="0"/>
                        <a:ea typeface="Champagne &amp; Limousines" panose="020B07020202020205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₹4500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Pore Reduction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smtClean="0"/>
                        <a:t>₹5000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Anti Ageing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₹6000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942">
                <a:tc>
                  <a:txBody>
                    <a:bodyPr/>
                    <a:lstStyle/>
                    <a:p>
                      <a:pPr marL="0" indent="0">
                        <a:buFont typeface="Arial" panose="020B0604020202020204" pitchFamily="34" charset="0"/>
                        <a:buNone/>
                      </a:pPr>
                      <a:r>
                        <a:rPr lang="en-US" sz="1200" dirty="0" smtClean="0">
                          <a:solidFill>
                            <a:schemeClr val="tx1"/>
                          </a:solidFill>
                          <a:latin typeface="+mj-lt"/>
                          <a:ea typeface="Champagne &amp; Limousines" panose="020B0702020202020504" pitchFamily="34" charset="0"/>
                        </a:rPr>
                        <a:t>Under Eye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₹2500</a:t>
                      </a:r>
                      <a:endParaRPr lang="en-US" sz="1200" dirty="0" smtClean="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665682" y="440869"/>
            <a:ext cx="5098695"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Skin Treatments</a:t>
            </a:r>
            <a:endParaRPr lang="en-US" sz="3000" i="1"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2725260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6"/>
            <a:ext cx="7073799" cy="384047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982317529"/>
              </p:ext>
            </p:extLst>
          </p:nvPr>
        </p:nvGraphicFramePr>
        <p:xfrm>
          <a:off x="1214321" y="1086305"/>
          <a:ext cx="5976520" cy="3657600"/>
        </p:xfrm>
        <a:graphic>
          <a:graphicData uri="http://schemas.openxmlformats.org/drawingml/2006/table">
            <a:tbl>
              <a:tblPr bandRow="1">
                <a:tableStyleId>{AEA17B2A-3CA6-42BB-A695-C22232B40C19}</a:tableStyleId>
              </a:tblPr>
              <a:tblGrid>
                <a:gridCol w="3233103"/>
                <a:gridCol w="2743417"/>
              </a:tblGrid>
              <a:tr h="182942">
                <a:tc>
                  <a:txBody>
                    <a:bodyPr/>
                    <a:lstStyle/>
                    <a:p>
                      <a:r>
                        <a:rPr lang="en-US" sz="800" dirty="0" smtClean="0"/>
                        <a:t>Hair Wash &amp; Blast Dry</a:t>
                      </a:r>
                      <a:endParaRPr lang="en-US" sz="800" dirty="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800" dirty="0" smtClean="0"/>
                        <a:t>₹350</a:t>
                      </a:r>
                      <a:endParaRPr lang="en-US" sz="800" dirty="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316">
                <a:tc>
                  <a:txBody>
                    <a:bodyPr/>
                    <a:lstStyle/>
                    <a:p>
                      <a:r>
                        <a:rPr lang="en-US" sz="800" baseline="0" dirty="0" smtClean="0"/>
                        <a:t>Straight Blow Dry</a:t>
                      </a:r>
                    </a:p>
                    <a:p>
                      <a:r>
                        <a:rPr lang="en-US" sz="800" baseline="0" dirty="0" smtClean="0"/>
                        <a:t>(With Shampoo + Conditioning)</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dirty="0" smtClean="0"/>
                    </a:p>
                    <a:p>
                      <a:endParaRPr lang="en-US" sz="8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Short</a:t>
                      </a:r>
                      <a:r>
                        <a:rPr lang="en-US" sz="800" baseline="0" dirty="0" smtClean="0"/>
                        <a:t> (</a:t>
                      </a:r>
                      <a:r>
                        <a:rPr lang="en-US" sz="800" baseline="0" dirty="0" err="1" smtClean="0"/>
                        <a:t>Upto</a:t>
                      </a:r>
                      <a:r>
                        <a:rPr lang="en-US" sz="800" baseline="0" dirty="0" smtClean="0"/>
                        <a:t> Shoulder)</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₹400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Medium</a:t>
                      </a:r>
                      <a:r>
                        <a:rPr lang="en-US" sz="800" baseline="0" dirty="0" smtClean="0"/>
                        <a:t> (</a:t>
                      </a:r>
                      <a:r>
                        <a:rPr lang="en-US" sz="800" baseline="0" dirty="0" err="1" smtClean="0"/>
                        <a:t>Upto</a:t>
                      </a:r>
                      <a:r>
                        <a:rPr lang="en-US" sz="800" baseline="0" dirty="0" smtClean="0"/>
                        <a:t> Elbow)</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₹430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Long (</a:t>
                      </a:r>
                      <a:r>
                        <a:rPr lang="en-US" sz="800" dirty="0" err="1" smtClean="0"/>
                        <a:t>Upto</a:t>
                      </a:r>
                      <a:r>
                        <a:rPr lang="en-US" sz="80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₹450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Extra Long (Below</a:t>
                      </a:r>
                      <a:r>
                        <a:rPr lang="en-US" sz="800" baseline="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₹475</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316">
                <a:tc>
                  <a:txBody>
                    <a:bodyPr/>
                    <a:lstStyle/>
                    <a:p>
                      <a:r>
                        <a:rPr lang="en-US" sz="800" baseline="0" dirty="0" smtClean="0"/>
                        <a:t>Blow Dry Setting</a:t>
                      </a:r>
                    </a:p>
                    <a:p>
                      <a:r>
                        <a:rPr lang="en-US" sz="800" baseline="0" dirty="0" smtClean="0"/>
                        <a:t>(With Shampoo + Conditioning)</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dirty="0" smtClean="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Short</a:t>
                      </a:r>
                      <a:r>
                        <a:rPr lang="en-US" sz="800" baseline="0" dirty="0" smtClean="0"/>
                        <a:t> (</a:t>
                      </a:r>
                      <a:r>
                        <a:rPr lang="en-US" sz="800" baseline="0" dirty="0" err="1" smtClean="0"/>
                        <a:t>Upto</a:t>
                      </a:r>
                      <a:r>
                        <a:rPr lang="en-US" sz="800" baseline="0" dirty="0" smtClean="0"/>
                        <a:t> Shoulder)</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₹600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Medium</a:t>
                      </a:r>
                      <a:r>
                        <a:rPr lang="en-US" sz="800" baseline="0" dirty="0" smtClean="0"/>
                        <a:t> (</a:t>
                      </a:r>
                      <a:r>
                        <a:rPr lang="en-US" sz="800" baseline="0" dirty="0" err="1" smtClean="0"/>
                        <a:t>Upto</a:t>
                      </a:r>
                      <a:r>
                        <a:rPr lang="en-US" sz="800" baseline="0" dirty="0" smtClean="0"/>
                        <a:t> Elbow)</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₹650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Long (</a:t>
                      </a:r>
                      <a:r>
                        <a:rPr lang="en-US" sz="800" dirty="0" err="1" smtClean="0"/>
                        <a:t>Upto</a:t>
                      </a:r>
                      <a:r>
                        <a:rPr lang="en-US" sz="80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₹700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Extra Long (Below</a:t>
                      </a:r>
                      <a:r>
                        <a:rPr lang="en-US" sz="800" baseline="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₹750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r>
                        <a:rPr lang="en-US" sz="800" dirty="0" smtClean="0"/>
                        <a:t>Crimping</a:t>
                      </a:r>
                      <a:endParaRPr lang="en-US" sz="800" dirty="0"/>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Short</a:t>
                      </a:r>
                      <a:r>
                        <a:rPr lang="en-US" sz="800" baseline="0" dirty="0" smtClean="0"/>
                        <a:t> (</a:t>
                      </a:r>
                      <a:r>
                        <a:rPr lang="en-US" sz="800" baseline="0" dirty="0" err="1" smtClean="0"/>
                        <a:t>Upto</a:t>
                      </a:r>
                      <a:r>
                        <a:rPr lang="en-US" sz="800" baseline="0" dirty="0" smtClean="0"/>
                        <a:t> Shoulder)</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₹650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Medium</a:t>
                      </a:r>
                      <a:r>
                        <a:rPr lang="en-US" sz="800" baseline="0" dirty="0" smtClean="0"/>
                        <a:t> (</a:t>
                      </a:r>
                      <a:r>
                        <a:rPr lang="en-US" sz="800" baseline="0" dirty="0" err="1" smtClean="0"/>
                        <a:t>Upto</a:t>
                      </a:r>
                      <a:r>
                        <a:rPr lang="en-US" sz="800" baseline="0" dirty="0" smtClean="0"/>
                        <a:t> Elbow)</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₹750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Long (</a:t>
                      </a:r>
                      <a:r>
                        <a:rPr lang="en-US" sz="800" dirty="0" err="1" smtClean="0"/>
                        <a:t>Upto</a:t>
                      </a:r>
                      <a:r>
                        <a:rPr lang="en-US" sz="80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₹850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800" dirty="0" smtClean="0"/>
                        <a:t>Extra Long (Below</a:t>
                      </a:r>
                      <a:r>
                        <a:rPr lang="en-US" sz="800" baseline="0" dirty="0" smtClean="0"/>
                        <a:t> Waist)</a:t>
                      </a:r>
                      <a:endParaRPr lang="en-US" sz="8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smtClean="0"/>
                        <a:t>₹950</a:t>
                      </a:r>
                      <a:endParaRPr lang="en-US" sz="8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Fantasy Styling</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278276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6"/>
            <a:ext cx="7073799" cy="384047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027331441"/>
              </p:ext>
            </p:extLst>
          </p:nvPr>
        </p:nvGraphicFramePr>
        <p:xfrm>
          <a:off x="1214321" y="1086305"/>
          <a:ext cx="5976520" cy="3703320"/>
        </p:xfrm>
        <a:graphic>
          <a:graphicData uri="http://schemas.openxmlformats.org/drawingml/2006/table">
            <a:tbl>
              <a:tblPr bandRow="1">
                <a:tableStyleId>{AEA17B2A-3CA6-42BB-A695-C22232B40C19}</a:tableStyleId>
              </a:tblPr>
              <a:tblGrid>
                <a:gridCol w="3233103"/>
                <a:gridCol w="2743417"/>
              </a:tblGrid>
              <a:tr h="301316">
                <a:tc>
                  <a:txBody>
                    <a:bodyPr/>
                    <a:lstStyle/>
                    <a:p>
                      <a:r>
                        <a:rPr lang="en-US" sz="900" baseline="0" dirty="0" smtClean="0"/>
                        <a:t>Ironing</a:t>
                      </a:r>
                    </a:p>
                    <a:p>
                      <a:r>
                        <a:rPr lang="en-US" sz="900" baseline="0" dirty="0" smtClean="0"/>
                        <a:t>(With Shampoo + Conditioning)</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p>
                      <a:endParaRPr lang="en-US" sz="9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₹650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₹750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₹850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₹950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316">
                <a:tc>
                  <a:txBody>
                    <a:bodyPr/>
                    <a:lstStyle/>
                    <a:p>
                      <a:r>
                        <a:rPr lang="en-US" sz="900" baseline="0" dirty="0" smtClean="0"/>
                        <a:t>Tongs / Roller Setting</a:t>
                      </a:r>
                    </a:p>
                    <a:p>
                      <a:r>
                        <a:rPr lang="en-US" sz="900" baseline="0" dirty="0" smtClean="0"/>
                        <a:t>(With Shampoo + Conditioning)</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₹750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₹850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₹950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₹1050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r>
                        <a:rPr lang="en-US" sz="900" dirty="0" smtClean="0"/>
                        <a:t>Hair</a:t>
                      </a:r>
                      <a:r>
                        <a:rPr lang="en-US" sz="900" baseline="0" dirty="0" smtClean="0"/>
                        <a:t> Up Do Classic</a:t>
                      </a:r>
                      <a:endParaRPr lang="en-US" sz="900" dirty="0"/>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₹850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₹950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₹1050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₹1150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Fantasy Styling</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12751"/>
            <a:ext cx="457143" cy="457143"/>
          </a:xfrm>
          <a:prstGeom prst="rect">
            <a:avLst/>
          </a:prstGeom>
        </p:spPr>
      </p:pic>
    </p:spTree>
    <p:extLst>
      <p:ext uri="{BB962C8B-B14F-4D97-AF65-F5344CB8AC3E}">
        <p14:creationId xmlns:p14="http://schemas.microsoft.com/office/powerpoint/2010/main" val="1156262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749806" y="1069845"/>
            <a:ext cx="6671464" cy="2589582"/>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377529834"/>
              </p:ext>
            </p:extLst>
          </p:nvPr>
        </p:nvGraphicFramePr>
        <p:xfrm>
          <a:off x="1097278" y="1495956"/>
          <a:ext cx="5976520" cy="1737360"/>
        </p:xfrm>
        <a:graphic>
          <a:graphicData uri="http://schemas.openxmlformats.org/drawingml/2006/table">
            <a:tbl>
              <a:tblPr bandRow="1">
                <a:tableStyleId>{AEA17B2A-3CA6-42BB-A695-C22232B40C19}</a:tableStyleId>
              </a:tblPr>
              <a:tblGrid>
                <a:gridCol w="3233103"/>
                <a:gridCol w="2743417"/>
              </a:tblGrid>
              <a:tr h="301316">
                <a:tc>
                  <a:txBody>
                    <a:bodyPr/>
                    <a:lstStyle/>
                    <a:p>
                      <a:r>
                        <a:rPr lang="en-US" sz="1400" baseline="0" dirty="0" smtClean="0"/>
                        <a:t>Hair Up Do Advance</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smtClean="0"/>
                    </a:p>
                    <a:p>
                      <a:endParaRPr lang="en-US" sz="14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Short</a:t>
                      </a:r>
                      <a:r>
                        <a:rPr lang="en-US" sz="1400" baseline="0" dirty="0" smtClean="0"/>
                        <a:t> (</a:t>
                      </a:r>
                      <a:r>
                        <a:rPr lang="en-US" sz="1400" baseline="0" dirty="0" err="1" smtClean="0"/>
                        <a:t>Upto</a:t>
                      </a:r>
                      <a:r>
                        <a:rPr lang="en-US" sz="1400" baseline="0" dirty="0" smtClean="0"/>
                        <a:t> Shoulder)</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₹1050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Medium</a:t>
                      </a:r>
                      <a:r>
                        <a:rPr lang="en-US" sz="1400" baseline="0" dirty="0" smtClean="0"/>
                        <a:t> (</a:t>
                      </a:r>
                      <a:r>
                        <a:rPr lang="en-US" sz="1400" baseline="0" dirty="0" err="1" smtClean="0"/>
                        <a:t>Upto</a:t>
                      </a:r>
                      <a:r>
                        <a:rPr lang="en-US" sz="1400" baseline="0" dirty="0" smtClean="0"/>
                        <a:t> Elbow)</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₹1150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Long (</a:t>
                      </a:r>
                      <a:r>
                        <a:rPr lang="en-US" sz="1400" dirty="0" err="1" smtClean="0"/>
                        <a:t>Upto</a:t>
                      </a:r>
                      <a:r>
                        <a:rPr lang="en-US" sz="1400" dirty="0" smtClean="0"/>
                        <a:t> Waist)</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₹1450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1400" dirty="0" smtClean="0"/>
                        <a:t>Extra Long (Below</a:t>
                      </a:r>
                      <a:r>
                        <a:rPr lang="en-US" sz="1400" baseline="0" dirty="0" smtClean="0"/>
                        <a:t> Waist)</a:t>
                      </a:r>
                      <a:endParaRPr lang="en-US" sz="14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smtClean="0"/>
                        <a:t>₹1750</a:t>
                      </a:r>
                      <a:endParaRPr lang="en-US" sz="14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Fantasy Styling</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05436"/>
            <a:ext cx="457143" cy="457143"/>
          </a:xfrm>
          <a:prstGeom prst="rect">
            <a:avLst/>
          </a:prstGeom>
        </p:spPr>
      </p:pic>
    </p:spTree>
    <p:extLst>
      <p:ext uri="{BB962C8B-B14F-4D97-AF65-F5344CB8AC3E}">
        <p14:creationId xmlns:p14="http://schemas.microsoft.com/office/powerpoint/2010/main" val="1613887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2"/>
        <p:cNvGrpSpPr/>
        <p:nvPr/>
      </p:nvGrpSpPr>
      <p:grpSpPr>
        <a:xfrm>
          <a:off x="0" y="0"/>
          <a:ext cx="0" cy="0"/>
          <a:chOff x="0" y="0"/>
          <a:chExt cx="0" cy="0"/>
        </a:xfrm>
      </p:grpSpPr>
      <p:sp>
        <p:nvSpPr>
          <p:cNvPr id="5" name="Rounded Rectangle 4"/>
          <p:cNvSpPr/>
          <p:nvPr/>
        </p:nvSpPr>
        <p:spPr>
          <a:xfrm>
            <a:off x="665682" y="994866"/>
            <a:ext cx="7073799" cy="3840479"/>
          </a:xfrm>
          <a:prstGeom prst="roundRect">
            <a:avLst/>
          </a:prstGeom>
          <a:gradFill>
            <a:gsLst>
              <a:gs pos="0">
                <a:schemeClr val="lt1">
                  <a:tint val="80000"/>
                  <a:satMod val="300000"/>
                  <a:alpha val="75000"/>
                </a:schemeClr>
              </a:gs>
              <a:gs pos="100000">
                <a:schemeClr val="lt1">
                  <a:shade val="30000"/>
                  <a:satMod val="200000"/>
                </a:schemeClr>
              </a:gs>
            </a:gsLst>
          </a:gradFill>
        </p:spPr>
        <p:style>
          <a:lnRef idx="2">
            <a:schemeClr val="dk1"/>
          </a:lnRef>
          <a:fillRef idx="1003">
            <a:schemeClr val="lt1"/>
          </a:fillRef>
          <a:effectRef idx="0">
            <a:schemeClr val="dk1"/>
          </a:effectRef>
          <a:fontRef idx="minor">
            <a:schemeClr val="dk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59115560"/>
              </p:ext>
            </p:extLst>
          </p:nvPr>
        </p:nvGraphicFramePr>
        <p:xfrm>
          <a:off x="1214321" y="1086305"/>
          <a:ext cx="5976520" cy="3638876"/>
        </p:xfrm>
        <a:graphic>
          <a:graphicData uri="http://schemas.openxmlformats.org/drawingml/2006/table">
            <a:tbl>
              <a:tblPr bandRow="1">
                <a:tableStyleId>{AEA17B2A-3CA6-42BB-A695-C22232B40C19}</a:tableStyleId>
              </a:tblPr>
              <a:tblGrid>
                <a:gridCol w="3233103"/>
                <a:gridCol w="2743417"/>
              </a:tblGrid>
              <a:tr h="301316">
                <a:tc>
                  <a:txBody>
                    <a:bodyPr/>
                    <a:lstStyle/>
                    <a:p>
                      <a:pPr algn="l"/>
                      <a:r>
                        <a:rPr lang="en-US" sz="900" baseline="0" dirty="0" smtClean="0"/>
                        <a:t>Perming</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p>
                      <a:endParaRPr lang="en-US" sz="9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₹3300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₹4300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₹5300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₹6300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1316">
                <a:tc>
                  <a:txBody>
                    <a:bodyPr/>
                    <a:lstStyle/>
                    <a:p>
                      <a:r>
                        <a:rPr lang="en-US" sz="900" baseline="0" dirty="0" smtClean="0"/>
                        <a:t>Straightening / Smoothening</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₹3700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₹5700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₹7000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₹8500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r>
                        <a:rPr lang="en-US" sz="900" dirty="0" err="1" smtClean="0"/>
                        <a:t>Rebonding</a:t>
                      </a:r>
                      <a:endParaRPr lang="en-US" sz="900" dirty="0"/>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Short</a:t>
                      </a:r>
                      <a:r>
                        <a:rPr lang="en-US" sz="900" baseline="0" dirty="0" smtClean="0"/>
                        <a:t> (</a:t>
                      </a:r>
                      <a:r>
                        <a:rPr lang="en-US" sz="900" baseline="0" dirty="0" err="1" smtClean="0"/>
                        <a:t>Upto</a:t>
                      </a:r>
                      <a:r>
                        <a:rPr lang="en-US" sz="900" baseline="0" dirty="0" smtClean="0"/>
                        <a:t> Shoulder)</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₹5500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Medium</a:t>
                      </a:r>
                      <a:r>
                        <a:rPr lang="en-US" sz="900" baseline="0" dirty="0" smtClean="0"/>
                        <a:t> (</a:t>
                      </a:r>
                      <a:r>
                        <a:rPr lang="en-US" sz="900" baseline="0" dirty="0" err="1" smtClean="0"/>
                        <a:t>Upto</a:t>
                      </a:r>
                      <a:r>
                        <a:rPr lang="en-US" sz="900" baseline="0" dirty="0" smtClean="0"/>
                        <a:t> Elbow)</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₹7500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171450" indent="-171450">
                        <a:buFont typeface="Arial" panose="020B0604020202020204" pitchFamily="34" charset="0"/>
                        <a:buChar char="•"/>
                      </a:pPr>
                      <a:r>
                        <a:rPr lang="en-US" sz="900" dirty="0" smtClean="0"/>
                        <a:t>Long (</a:t>
                      </a:r>
                      <a:r>
                        <a:rPr lang="en-US" sz="900" dirty="0" err="1" smtClean="0"/>
                        <a:t>Upto</a:t>
                      </a:r>
                      <a:r>
                        <a:rPr lang="en-US" sz="90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₹9500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2942">
                <a:tc>
                  <a:txBody>
                    <a:bodyPr/>
                    <a:lstStyle/>
                    <a:p>
                      <a:pPr marL="171450" indent="-171450">
                        <a:buFont typeface="Arial" panose="020B0604020202020204" pitchFamily="34" charset="0"/>
                        <a:buChar char="•"/>
                      </a:pPr>
                      <a:r>
                        <a:rPr lang="en-US" sz="900" dirty="0" smtClean="0"/>
                        <a:t>Extra Long (Below</a:t>
                      </a:r>
                      <a:r>
                        <a:rPr lang="en-US" sz="900" baseline="0" dirty="0" smtClean="0"/>
                        <a:t> Waist)</a:t>
                      </a:r>
                      <a:endParaRPr lang="en-US" sz="900" dirty="0" smtClean="0">
                        <a:solidFill>
                          <a:schemeClr val="tx1"/>
                        </a:solidFill>
                        <a:latin typeface="Champagne &amp; Limousines" panose="020B0702020202020504" pitchFamily="34" charset="0"/>
                        <a:ea typeface="Champagne &amp; Limousines" panose="020B0702020202020504" pitchFamily="34"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₹11000</a:t>
                      </a:r>
                      <a:endParaRPr lang="en-US" sz="900" dirty="0" smtClean="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
        <p:nvSpPr>
          <p:cNvPr id="4" name="TextBox 3"/>
          <p:cNvSpPr txBox="1"/>
          <p:nvPr/>
        </p:nvSpPr>
        <p:spPr>
          <a:xfrm>
            <a:off x="665682" y="440868"/>
            <a:ext cx="3869741" cy="553998"/>
          </a:xfrm>
          <a:prstGeom prst="rect">
            <a:avLst/>
          </a:prstGeom>
          <a:noFill/>
        </p:spPr>
        <p:txBody>
          <a:bodyPr wrap="square" rtlCol="0">
            <a:spAutoFit/>
          </a:bodyPr>
          <a:lstStyle/>
          <a:p>
            <a:r>
              <a:rPr lang="en-US" sz="3000" dirty="0" smtClean="0">
                <a:solidFill>
                  <a:schemeClr val="bg1"/>
                </a:solidFill>
                <a:latin typeface="Champagne &amp; Limousines" panose="020B0702020202020504" pitchFamily="34" charset="0"/>
                <a:ea typeface="Champagne &amp; Limousines" panose="020B0702020202020504" pitchFamily="34" charset="0"/>
              </a:rPr>
              <a:t>Texture</a:t>
            </a:r>
            <a:endParaRPr lang="en-US" sz="3000" dirty="0">
              <a:solidFill>
                <a:schemeClr val="bg1"/>
              </a:solidFill>
              <a:latin typeface="Champagne &amp; Limousines" panose="020B0702020202020504" pitchFamily="34" charset="0"/>
              <a:ea typeface="Champagne &amp; Limousines" panose="020B0702020202020504" pitchFamily="34" charset="0"/>
            </a:endParaRPr>
          </a:p>
        </p:txBody>
      </p:sp>
      <p:pic>
        <p:nvPicPr>
          <p:cNvPr id="6" name="Picture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679" y="312751"/>
            <a:ext cx="457143" cy="457143"/>
          </a:xfrm>
          <a:prstGeom prst="rect">
            <a:avLst/>
          </a:prstGeom>
        </p:spPr>
      </p:pic>
    </p:spTree>
    <p:extLst>
      <p:ext uri="{BB962C8B-B14F-4D97-AF65-F5344CB8AC3E}">
        <p14:creationId xmlns:p14="http://schemas.microsoft.com/office/powerpoint/2010/main" val="3774498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iranda template">
  <a:themeElements>
    <a:clrScheme name="Custom 347">
      <a:dk1>
        <a:srgbClr val="000000"/>
      </a:dk1>
      <a:lt1>
        <a:srgbClr val="FFFFFF"/>
      </a:lt1>
      <a:dk2>
        <a:srgbClr val="666666"/>
      </a:dk2>
      <a:lt2>
        <a:srgbClr val="F3F3F3"/>
      </a:lt2>
      <a:accent1>
        <a:srgbClr val="588A87"/>
      </a:accent1>
      <a:accent2>
        <a:srgbClr val="BBDBDF"/>
      </a:accent2>
      <a:accent3>
        <a:srgbClr val="7E89A0"/>
      </a:accent3>
      <a:accent4>
        <a:srgbClr val="BEC1D6"/>
      </a:accent4>
      <a:accent5>
        <a:srgbClr val="9B7160"/>
      </a:accent5>
      <a:accent6>
        <a:srgbClr val="D8C0AD"/>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TotalTime>
  <Words>3200</Words>
  <Application>Microsoft Office PowerPoint</Application>
  <PresentationFormat>On-screen Show (16:9)</PresentationFormat>
  <Paragraphs>692</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Champagne &amp; Limousines</vt:lpstr>
      <vt:lpstr>Homemade Apple</vt:lpstr>
      <vt:lpstr>Raleway</vt:lpstr>
      <vt:lpstr>Arial</vt:lpstr>
      <vt:lpstr>Miranda template</vt:lpstr>
      <vt:lpstr>Catwalk 21 Salon &amp; Spa</vt:lpstr>
      <vt:lpstr>Index</vt:lpstr>
      <vt:lpstr>Index</vt:lpstr>
      <vt:lpstr>Hair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Skin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&amp; Feet</vt:lpstr>
      <vt:lpstr>PowerPoint Presentation</vt:lpstr>
      <vt:lpstr>PowerPoint Presentation</vt:lpstr>
      <vt:lpstr>PowerPoint Presentation</vt:lpstr>
      <vt:lpstr>Spa</vt:lpstr>
      <vt:lpstr>PowerPoint Presentation</vt:lpstr>
      <vt:lpstr>PowerPoint Presentation</vt:lpstr>
      <vt:lpstr>PowerPoint Presentation</vt:lpstr>
      <vt:lpstr>PowerPoint Presentation</vt:lpstr>
      <vt:lpstr>PowerPoint Presentation</vt:lpstr>
      <vt:lpstr>Make Up</vt:lpstr>
      <vt:lpstr>PowerPoint Presentation</vt:lpstr>
      <vt:lpstr>PowerPoint Presentation</vt:lpstr>
      <vt:lpstr>PowerPoint Presentation</vt:lpstr>
      <vt:lpstr>Bridal</vt:lpstr>
      <vt:lpstr>PowerPoint Presentation</vt:lpstr>
      <vt:lpstr>PowerPoint Presentation</vt:lpstr>
      <vt:lpstr>PowerPoint Presentation</vt:lpstr>
      <vt:lpstr>Treatments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Yadav, Harsis</cp:lastModifiedBy>
  <cp:revision>127</cp:revision>
  <dcterms:modified xsi:type="dcterms:W3CDTF">2021-01-08T19:58:23Z</dcterms:modified>
</cp:coreProperties>
</file>